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76" r:id="rId4"/>
    <p:sldId id="284" r:id="rId5"/>
    <p:sldId id="261" r:id="rId6"/>
    <p:sldId id="286" r:id="rId7"/>
    <p:sldId id="277" r:id="rId8"/>
    <p:sldId id="299" r:id="rId9"/>
    <p:sldId id="257" r:id="rId10"/>
    <p:sldId id="258" r:id="rId11"/>
    <p:sldId id="259" r:id="rId12"/>
    <p:sldId id="300" r:id="rId13"/>
    <p:sldId id="301" r:id="rId14"/>
    <p:sldId id="302" r:id="rId15"/>
    <p:sldId id="263" r:id="rId16"/>
    <p:sldId id="264" r:id="rId17"/>
    <p:sldId id="303" r:id="rId18"/>
    <p:sldId id="266" r:id="rId19"/>
    <p:sldId id="267" r:id="rId20"/>
    <p:sldId id="268" r:id="rId21"/>
    <p:sldId id="262" r:id="rId22"/>
    <p:sldId id="278" r:id="rId23"/>
    <p:sldId id="279" r:id="rId24"/>
    <p:sldId id="280" r:id="rId25"/>
    <p:sldId id="281" r:id="rId26"/>
    <p:sldId id="296" r:id="rId27"/>
    <p:sldId id="297" r:id="rId28"/>
    <p:sldId id="298" r:id="rId29"/>
    <p:sldId id="285" r:id="rId30"/>
    <p:sldId id="292" r:id="rId31"/>
    <p:sldId id="293" r:id="rId32"/>
    <p:sldId id="270" r:id="rId33"/>
    <p:sldId id="283" r:id="rId34"/>
    <p:sldId id="265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75FE91-47F9-2A0C-007D-731CD050A902}" name="Jenni Cook" initials="JC" userId="S::jennic@usnh.edu::da9cc4a7-77ff-4783-b8d0-f49f7eeec163" providerId="AD"/>
  <p188:author id="{91E429C3-2307-092D-BB84-EC8E7E11337A}" name="Jonathan Constable" initials="JC" userId="S::jds75@usnh.edu::a87295a1-55a2-463b-81dd-7a10d95904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91"/>
    <a:srgbClr val="004F9D"/>
    <a:srgbClr val="182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77991"/>
  </p:normalViewPr>
  <p:slideViewPr>
    <p:cSldViewPr snapToGrid="0" snapToObjects="1">
      <p:cViewPr>
        <p:scale>
          <a:sx n="90" d="100"/>
          <a:sy n="90" d="100"/>
        </p:scale>
        <p:origin x="1656" y="88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2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4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>
        <cx:txData>
          <cx:v>Chart Title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schemeClr val="bg1"/>
              </a:solidFill>
              <a:latin typeface="Calibri" panose="020F0502020204030204"/>
            </a:rPr>
            <a:t>Chart Title</a:t>
          </a:r>
        </a:p>
      </cx:txPr>
    </cx:title>
    <cx:plotArea>
      <cx:plotAreaRegion/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aseline="0">
              <a:solidFill>
                <a:schemeClr val="bg1"/>
              </a:solidFill>
            </a:defRPr>
          </a:pPr>
          <a:endParaRPr lang="en-US" sz="1197" b="0" i="0" u="none" strike="noStrike" baseline="0">
            <a:solidFill>
              <a:schemeClr val="bg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0" y="3429000"/>
            <a:ext cx="12192000" cy="159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030" y="3561520"/>
            <a:ext cx="708857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36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029" y="4289097"/>
            <a:ext cx="7088577" cy="54464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90848-5DC8-1749-BBFF-5FED1EE01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6391" y="3177747"/>
            <a:ext cx="192278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325100" y="0"/>
            <a:ext cx="1866900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66900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PY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972F3-B67C-BA41-9DE6-D0F069460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COPY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40814-8CAE-4841-B97D-1290FFB55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3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69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FF498322-C164-CC4D-B4E1-8A9EB2E70EA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219200" y="1828800"/>
            <a:ext cx="4343400" cy="3657600"/>
          </a:xfrm>
        </p:spPr>
        <p:txBody>
          <a:bodyPr/>
          <a:lstStyle>
            <a:lvl1pPr>
              <a:defRPr>
                <a:solidFill>
                  <a:srgbClr val="004F9D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473BD-D837-184C-BEBE-C0149E5773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A2FCD2B-FE36-6F49-9CCD-8E56619D4DF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629400" y="1828800"/>
            <a:ext cx="4343400" cy="3657600"/>
          </a:xfrm>
        </p:spPr>
        <p:txBody>
          <a:bodyPr/>
          <a:lstStyle>
            <a:lvl1pPr>
              <a:defRPr>
                <a:solidFill>
                  <a:srgbClr val="004F9D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B6D81-F300-2047-B552-EEA5130E4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8A068-0B34-8744-823E-4A291939F9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R.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614033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B6D81-F300-2047-B552-EEA5130E4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3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45200-ED8B-854E-8AF4-AE185B01A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AFD6A-D2C0-A74E-9AFB-31DA6E393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6912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List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B7F23B7-3D29-7648-8921-3A0E918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FD7305-84FB-DD4D-8E52-33C2B3B6A0A5}"/>
              </a:ext>
            </a:extLst>
          </p:cNvPr>
          <p:cNvCxnSpPr/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0015C2C-C98E-C64F-B39D-C23700646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-16002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0FF76-DE25-8D40-8EFE-7B9A471F0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6912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957F7-CF9F-E448-9A02-EAAD09EF4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6/6/24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96" r:id="rId3"/>
    <p:sldLayoutId id="2147483673" r:id="rId4"/>
    <p:sldLayoutId id="2147483694" r:id="rId5"/>
    <p:sldLayoutId id="2147483695" r:id="rId6"/>
    <p:sldLayoutId id="2147483682" r:id="rId7"/>
    <p:sldLayoutId id="2147483672" r:id="rId8"/>
    <p:sldLayoutId id="2147483684" r:id="rId9"/>
    <p:sldLayoutId id="2147483686" r:id="rId10"/>
    <p:sldLayoutId id="2147483687" r:id="rId11"/>
    <p:sldLayoutId id="2147483689" r:id="rId12"/>
    <p:sldLayoutId id="2147483688" r:id="rId13"/>
    <p:sldLayoutId id="2147483690" r:id="rId14"/>
    <p:sldLayoutId id="2147483691" r:id="rId15"/>
    <p:sldLayoutId id="2147483692" r:id="rId16"/>
    <p:sldLayoutId id="2147483693" r:id="rId17"/>
    <p:sldLayoutId id="214748367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iberal.arts@unh.edu" TargetMode="External"/><Relationship Id="rId2" Type="http://schemas.openxmlformats.org/officeDocument/2006/relationships/hyperlink" Target="mailto:Jenni.cook@unh.edu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ourses.unh.edu/timeroom" TargetMode="External"/><Relationship Id="rId4" Type="http://schemas.openxmlformats.org/officeDocument/2006/relationships/hyperlink" Target="mailto:Uac.advisors@unh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.edu/static-cpa/mobile/" TargetMode="External"/><Relationship Id="rId2" Type="http://schemas.openxmlformats.org/officeDocument/2006/relationships/hyperlink" Target="https://alert.unh.ed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nh.edu/business-services/" TargetMode="External"/><Relationship Id="rId5" Type="http://schemas.openxmlformats.org/officeDocument/2006/relationships/hyperlink" Target="https://www.unh.edu/beauregardcenter/" TargetMode="External"/><Relationship Id="rId4" Type="http://schemas.openxmlformats.org/officeDocument/2006/relationships/hyperlink" Target="https://catalog.unh.edu/undergraduate/academic-calendar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nh.edu/data-services/regulated-data/family-educational-rights-privacy-act-ferpa/ferpa-faq" TargetMode="External"/><Relationship Id="rId3" Type="http://schemas.openxmlformats.org/officeDocument/2006/relationships/hyperlink" Target="https://www.unh.edu/upd/about-department/support-services-division#:~:text=UNH%20Campus%20Service%20Officers%20provide,(603)%20862%2D2328" TargetMode="External"/><Relationship Id="rId7" Type="http://schemas.openxmlformats.org/officeDocument/2006/relationships/hyperlink" Target="https://www.unh.edu/dining/" TargetMode="External"/><Relationship Id="rId2" Type="http://schemas.openxmlformats.org/officeDocument/2006/relationships/hyperlink" Target="https://www.unh.edu/cfar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nh.edu/registrar/academic-records/degree-works-degree-evaluation" TargetMode="External"/><Relationship Id="rId5" Type="http://schemas.openxmlformats.org/officeDocument/2006/relationships/hyperlink" Target="https://td.unh.edu/TDClient/60/Portal/KB/ArticleDet?ID=1118" TargetMode="External"/><Relationship Id="rId4" Type="http://schemas.openxmlformats.org/officeDocument/2006/relationships/hyperlink" Target="https://www.unh.edu/upd/Safety-apps" TargetMode="External"/><Relationship Id="rId9" Type="http://schemas.openxmlformats.org/officeDocument/2006/relationships/hyperlink" Target="https://www.unh.edu/financialaid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.edu/veterans/" TargetMode="External"/><Relationship Id="rId2" Type="http://schemas.openxmlformats.org/officeDocument/2006/relationships/hyperlink" Target="https://www.unh.edu/healt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atalog.unh.edu/srrr/" TargetMode="External"/><Relationship Id="rId5" Type="http://schemas.openxmlformats.org/officeDocument/2006/relationships/hyperlink" Target="https://www.unh.edu/studentaccessibility/prospective-unh-students" TargetMode="External"/><Relationship Id="rId4" Type="http://schemas.openxmlformats.org/officeDocument/2006/relationships/hyperlink" Target="https://www.unh.edu/pac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.edu/writing/cwc" TargetMode="External"/><Relationship Id="rId2" Type="http://schemas.openxmlformats.org/officeDocument/2006/relationships/hyperlink" Target="https://www.unh.edu/mub/student-organizations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.edu/main/parent-portal" TargetMode="External"/><Relationship Id="rId2" Type="http://schemas.openxmlformats.org/officeDocument/2006/relationships/hyperlink" Target="https://td.unh.edu/TDClient/60/Portal/KB/ArticleDet?ID=1118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iberal.arts@unh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h.edu/sites/default/files/media/pdf/parent-portal-help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hyperlink" Target="mailto:Uac.advisors@unh.edu" TargetMode="External"/><Relationship Id="rId2" Type="http://schemas.microsoft.com/office/2014/relationships/chartEx" Target="../charts/chartEx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Liberal.arts@unh.ed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.edu/new-students/orientation/first-year/academic-guides/liberal-arts" TargetMode="External"/><Relationship Id="rId2" Type="http://schemas.openxmlformats.org/officeDocument/2006/relationships/hyperlink" Target="https://cola.unh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h.edu/discovery/discovery-program-overvie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a.unh.edu/global-racial-social-inequality-lab/funding" TargetMode="External"/><Relationship Id="rId3" Type="http://schemas.openxmlformats.org/officeDocument/2006/relationships/hyperlink" Target="https://www.unh.edu/global/about" TargetMode="External"/><Relationship Id="rId7" Type="http://schemas.openxmlformats.org/officeDocument/2006/relationships/hyperlink" Target="https://www.unh.edu/career/" TargetMode="External"/><Relationship Id="rId2" Type="http://schemas.openxmlformats.org/officeDocument/2006/relationships/hyperlink" Target="https://www.unh.edu/undergrad-research/program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m12.safelinks.protection.outlook.com/?url=https%3A%2F%2Fcola.unh.edu%2Fcola-study-abroad&amp;data=05%7C01%7CJenni.Cook%40unh.edu%7C4db49b18a08947e5827c08da4406a78c%7Cd6241893512d46dc8d2bbe47e25f5666%7C0%7C0%7C637897092607285135%7CUnknown%7CTWFpbGZsb3d8eyJWIjoiMC4wLjAwMDAiLCJQIjoiV2luMzIiLCJBTiI6Ik1haWwiLCJXVCI6Mn0%3D%7C3000%7C%7C%7C&amp;sdata=oah8aiBsY8HZPn8Yr%2FLzOCTNs1i6UI51of1ao6ePssc%3D&amp;reserved=0" TargetMode="External"/><Relationship Id="rId5" Type="http://schemas.openxmlformats.org/officeDocument/2006/relationships/hyperlink" Target="https://www.unh.edu/nse/" TargetMode="External"/><Relationship Id="rId4" Type="http://schemas.openxmlformats.org/officeDocument/2006/relationships/hyperlink" Target="https://www.unh.edu/global/paren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6DF101-A675-804C-BE5B-0B1B1652D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030" y="3561520"/>
            <a:ext cx="7812884" cy="836898"/>
          </a:xfrm>
        </p:spPr>
        <p:txBody>
          <a:bodyPr/>
          <a:lstStyle/>
          <a:p>
            <a:r>
              <a:rPr lang="en-US" sz="3200" dirty="0"/>
              <a:t>College of Liberal Arts Student Session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E807956-4631-E840-A00A-A0F59B890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/>
              <a:t>UNH First Year Orientation 2024 </a:t>
            </a:r>
          </a:p>
        </p:txBody>
      </p:sp>
    </p:spTree>
    <p:extLst>
      <p:ext uri="{BB962C8B-B14F-4D97-AF65-F5344CB8AC3E}">
        <p14:creationId xmlns:p14="http://schemas.microsoft.com/office/powerpoint/2010/main" val="87222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ample pathway&#10;&#10;Description automatically generated">
            <a:extLst>
              <a:ext uri="{FF2B5EF4-FFF2-40B4-BE49-F238E27FC236}">
                <a16:creationId xmlns:a16="http://schemas.microsoft.com/office/drawing/2014/main" id="{D8E9B076-A392-4002-184F-37D0811F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ample pathway&#10;&#10;Description automatically generated">
            <a:extLst>
              <a:ext uri="{FF2B5EF4-FFF2-40B4-BE49-F238E27FC236}">
                <a16:creationId xmlns:a16="http://schemas.microsoft.com/office/drawing/2014/main" id="{1410689B-C0FF-81E9-DAF8-300E4D60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h to a course&#10;&#10;Description automatically generated with medium confidence">
            <a:extLst>
              <a:ext uri="{FF2B5EF4-FFF2-40B4-BE49-F238E27FC236}">
                <a16:creationId xmlns:a16="http://schemas.microsoft.com/office/drawing/2014/main" id="{65114AF9-233E-1B96-A2A2-74F2B102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h&#10;&#10;Description automatically generated with medium confidence">
            <a:extLst>
              <a:ext uri="{FF2B5EF4-FFF2-40B4-BE49-F238E27FC236}">
                <a16:creationId xmlns:a16="http://schemas.microsoft.com/office/drawing/2014/main" id="{1C7C23D8-A33D-A412-6FA4-2B109B44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9D908662-7625-D8FA-9E2D-5D8D51AF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h&#10;&#10;Description automatically generated with medium confidence">
            <a:extLst>
              <a:ext uri="{FF2B5EF4-FFF2-40B4-BE49-F238E27FC236}">
                <a16:creationId xmlns:a16="http://schemas.microsoft.com/office/drawing/2014/main" id="{B7FD889F-2E4C-E1FC-D1C6-CBE4EA0F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h&#10;&#10;Description automatically generated">
            <a:extLst>
              <a:ext uri="{FF2B5EF4-FFF2-40B4-BE49-F238E27FC236}">
                <a16:creationId xmlns:a16="http://schemas.microsoft.com/office/drawing/2014/main" id="{83B120DA-1F44-4981-0884-7F4FEE72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1AFF3C3-768C-0E4C-5465-91EEE1A8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5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h&#10;&#10;Description automatically generated with medium confidence">
            <a:extLst>
              <a:ext uri="{FF2B5EF4-FFF2-40B4-BE49-F238E27FC236}">
                <a16:creationId xmlns:a16="http://schemas.microsoft.com/office/drawing/2014/main" id="{6D7FC1C2-9F47-10F9-5413-CA87AE51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3BEE8CD8-2290-B83B-B24A-287B8048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30DD-098E-E44D-9EB9-B1294A95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53" y="571505"/>
            <a:ext cx="4991101" cy="87027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1A024-D9CB-1447-9046-0DB549426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453" y="1591841"/>
            <a:ext cx="5611761" cy="78919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Jenni Cook, Associate Dean College of Liberal Arts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Kevin Sousa, Director of Academic Advising and Student Success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Kelly Condon, Coordinator of First Year Students 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Kelly Millar, Academic Advisor at large for COLA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Nathan Talbot, Director of the University Advising Center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Jon Constable, Director of COLA’s Career and Professional Success or </a:t>
            </a:r>
            <a:r>
              <a:rPr lang="en-US" sz="1600" dirty="0" err="1"/>
              <a:t>CaPS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/>
          <a:stretch/>
        </p:blipFill>
        <p:spPr>
          <a:xfrm>
            <a:off x="6655442" y="0"/>
            <a:ext cx="5536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ample pathway&#10;&#10;Description automatically generated">
            <a:extLst>
              <a:ext uri="{FF2B5EF4-FFF2-40B4-BE49-F238E27FC236}">
                <a16:creationId xmlns:a16="http://schemas.microsoft.com/office/drawing/2014/main" id="{6C05D4D6-89A8-A465-4A7C-4CCD58A2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6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8DA0-9C8F-3A48-BB5A-7E50F830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D424-A7C2-9F4C-B38C-9B60A0691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69" y="1714497"/>
            <a:ext cx="9753600" cy="4360985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of Liberal Arts Dean’s Office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Murkland Hall, 110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603-862-2062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Jenni.cook@unh.edu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liberal.arts@unh.edu</a:t>
            </a: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Undeclared COLA and have an advising question?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Uac.advisors@unh.edu</a:t>
            </a:r>
            <a:endParaRPr lang="en-US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  <a:p>
            <a:pPr indent="0">
              <a:spcBef>
                <a:spcPts val="1000"/>
              </a:spcBef>
              <a:buNone/>
            </a:pPr>
            <a:r>
              <a:rPr lang="en-US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https://courses.unh.edu/timeroom</a:t>
            </a:r>
            <a:r>
              <a:rPr lang="en-US" dirty="0">
                <a:latin typeface="+mn-lt"/>
              </a:rPr>
              <a:t>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dirty="0">
                <a:latin typeface="+mn-lt"/>
              </a:rPr>
              <a:t>(course material info found here)</a:t>
            </a:r>
          </a:p>
          <a:p>
            <a:pPr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6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ABFA-5C8A-490D-8533-3D9BA222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21C50-0652-4AF9-BC8F-DDA1026C1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43" y="1628772"/>
            <a:ext cx="9753600" cy="4768948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up for UNH alerts: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https://alert.unh.edu/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UNH mobile app: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https://www.unh.edu/static-cpa/mobile/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Calendar: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https://catalog.unh.edu/undergraduate/academic-calendar/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Beauregard Center: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https://www.unh.edu/beauregardcenter/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Equity, Justice, and Freedom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Services: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https://www.unh.edu/business-services/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5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7C85-58B0-4621-8F2B-B56B8F0F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AD377-0DAB-4363-8350-262293C64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7733" y="1528757"/>
            <a:ext cx="10996616" cy="436098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CfAR</a:t>
            </a:r>
            <a:r>
              <a:rPr lang="en-US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(Center for Academic Resources): </a:t>
            </a:r>
            <a:r>
              <a:rPr lang="en-US" u="sng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https://www.unh.edu/cfar/</a:t>
            </a:r>
            <a:r>
              <a:rPr lang="en-US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Campus safety/rides/walking escorts: 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https://www.unh.edu/upd/about-department/support-services-division#:~:text=UNH%20Campus%20Service%20Officers%20provide,(603)%20862%2D2328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Another app: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https://www.unh.edu/upd/Safety-apps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Computer and Software Recommendations for students: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https://td.unh.edu/TDClient/60/Portal/KB/ArticleDet?ID=1118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Degree Works: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https://www.unh.edu/registrar/academic-records/degree-works-degree-evaluation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Dining: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https://www.unh.edu/dining/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FERPA FAQs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https://www.usnh.edu/data-services/regulated-data/family-educational-rights-privacy-act-ferpa/ferpa-faq</a:t>
            </a:r>
            <a:endParaRPr lang="en-US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Financial Aid: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https://www.unh.edu/financialaid/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7AB1-84AC-4BEF-8D8D-E633B906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D6373-7AED-483E-AA84-B7E8FB6AC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9158" y="1600196"/>
            <a:ext cx="9753600" cy="50292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Health &amp; Wellness: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https://www.unh.edu/health/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Military and Veteran Services: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https://www.unh.edu/veterans/</a:t>
            </a:r>
            <a:endParaRPr lang="en-US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MyUSNH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(for the students-they log in to this)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Canvas Support contact info for 24/7 support within Canvas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PACS (Psychological and Counseling Services): </a:t>
            </a:r>
            <a:r>
              <a:rPr lang="en-US" u="sng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https://www.unh.edu/pacs/</a:t>
            </a:r>
            <a:r>
              <a:rPr lang="en-US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SAS (Student Accessibility Services): </a:t>
            </a:r>
            <a:r>
              <a:rPr lang="en-US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https://www.unh.edu/studentaccessibility/prospective-unh-students</a:t>
            </a:r>
            <a:r>
              <a:rPr lang="en-US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4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SRRR (Student rights, rules, &amp; responsibilities: 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https://catalog.unh.edu/srrr/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69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5EE2-45F1-49D6-A032-9127C984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2F378-7FB5-4C98-8FA6-F09A6F6B5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7734" y="1571622"/>
            <a:ext cx="9753600" cy="36576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Student Orgs: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https://www.unh.edu/mub/student-organizations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Webcat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https://</a:t>
            </a:r>
            <a:r>
              <a:rPr lang="en-US" u="sng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my.usnh.edu</a:t>
            </a:r>
            <a:endParaRPr lang="en-US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Writing Center: 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https://www.unh.edu/writing/cwc</a:t>
            </a: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Technology Help Desk in Dimond Library 603-862-4242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38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4CE5A-E54F-1F4F-8D1B-2749352A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714886"/>
            <a:ext cx="9374425" cy="3988887"/>
          </a:xfrm>
        </p:spPr>
        <p:txBody>
          <a:bodyPr/>
          <a:lstStyle/>
          <a:p>
            <a:r>
              <a:rPr lang="en-US" sz="5400" dirty="0"/>
              <a:t>How to check course schedule on </a:t>
            </a:r>
            <a:r>
              <a:rPr lang="en-US" sz="5400" dirty="0" err="1"/>
              <a:t>Webcat</a:t>
            </a:r>
            <a:r>
              <a:rPr lang="en-US" sz="5400" dirty="0"/>
              <a:t> Platform.</a:t>
            </a:r>
          </a:p>
        </p:txBody>
      </p:sp>
    </p:spTree>
    <p:extLst>
      <p:ext uri="{BB962C8B-B14F-4D97-AF65-F5344CB8AC3E}">
        <p14:creationId xmlns:p14="http://schemas.microsoft.com/office/powerpoint/2010/main" val="146410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12490-C627-349F-E99C-C5D3771F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1" y="3601247"/>
            <a:ext cx="2524752" cy="252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7722F-ECA9-4D10-832B-A1E0ABCA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69" y="2793915"/>
            <a:ext cx="1010823" cy="60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8E3A6-3D69-5716-B1D6-6FFD83F4A38D}"/>
              </a:ext>
            </a:extLst>
          </p:cNvPr>
          <p:cNvSpPr txBox="1"/>
          <p:nvPr/>
        </p:nvSpPr>
        <p:spPr>
          <a:xfrm>
            <a:off x="1206500" y="1485108"/>
            <a:ext cx="1023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Step 1				           Step 2 				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144DC-07CD-CEE7-98F3-AAC5F6C4F5C2}"/>
              </a:ext>
            </a:extLst>
          </p:cNvPr>
          <p:cNvSpPr txBox="1"/>
          <p:nvPr/>
        </p:nvSpPr>
        <p:spPr>
          <a:xfrm>
            <a:off x="1013650" y="2887422"/>
            <a:ext cx="101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8F655-9D85-BBFE-426B-712C9DE27FB3}"/>
              </a:ext>
            </a:extLst>
          </p:cNvPr>
          <p:cNvSpPr txBox="1"/>
          <p:nvPr/>
        </p:nvSpPr>
        <p:spPr>
          <a:xfrm>
            <a:off x="743221" y="2035346"/>
            <a:ext cx="233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 Into </a:t>
            </a:r>
            <a:r>
              <a:rPr lang="en-US" sz="2400" u="sng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Webcat</a:t>
            </a:r>
            <a:endParaRPr lang="en-US" sz="2400" u="sng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0C834-3F41-1A17-E744-1FF32EA42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236" y="3623920"/>
            <a:ext cx="2886177" cy="24037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831B25-2F9A-2329-010D-EF5B0CFA5355}"/>
              </a:ext>
            </a:extLst>
          </p:cNvPr>
          <p:cNvSpPr txBox="1"/>
          <p:nvPr/>
        </p:nvSpPr>
        <p:spPr>
          <a:xfrm>
            <a:off x="4713595" y="1981848"/>
            <a:ext cx="233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Registration &gt;&gt;</a:t>
            </a:r>
          </a:p>
          <a:p>
            <a:pPr algn="ctr"/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 Detail Schedule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CABF23-585F-19D4-062F-0B115806D581}"/>
              </a:ext>
            </a:extLst>
          </p:cNvPr>
          <p:cNvSpPr txBox="1"/>
          <p:nvPr/>
        </p:nvSpPr>
        <p:spPr>
          <a:xfrm>
            <a:off x="8752442" y="2035346"/>
            <a:ext cx="233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Fall 2024 &gt;&gt;</a:t>
            </a:r>
          </a:p>
          <a:p>
            <a:pPr algn="ctr"/>
            <a:r>
              <a:rPr lang="en-US" sz="24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Submit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217F58-F9E1-B5FF-04F6-439C5CA040FB}"/>
              </a:ext>
            </a:extLst>
          </p:cNvPr>
          <p:cNvCxnSpPr/>
          <p:nvPr/>
        </p:nvCxnSpPr>
        <p:spPr>
          <a:xfrm>
            <a:off x="3860800" y="1193800"/>
            <a:ext cx="0" cy="551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625944-9827-CB23-5F40-1AD054B54E67}"/>
              </a:ext>
            </a:extLst>
          </p:cNvPr>
          <p:cNvCxnSpPr/>
          <p:nvPr/>
        </p:nvCxnSpPr>
        <p:spPr>
          <a:xfrm>
            <a:off x="7950200" y="1193800"/>
            <a:ext cx="0" cy="551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0BD739-EDC0-E6C4-C0E8-D1CA37525EB5}"/>
              </a:ext>
            </a:extLst>
          </p:cNvPr>
          <p:cNvSpPr txBox="1"/>
          <p:nvPr/>
        </p:nvSpPr>
        <p:spPr>
          <a:xfrm>
            <a:off x="545801" y="191859"/>
            <a:ext cx="1110039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1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to Find your Fall 2024 Schedule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4303DA-B293-A6A2-87C2-0F3229F1FD61}"/>
              </a:ext>
            </a:extLst>
          </p:cNvPr>
          <p:cNvSpPr/>
          <p:nvPr/>
        </p:nvSpPr>
        <p:spPr>
          <a:xfrm>
            <a:off x="0" y="6464300"/>
            <a:ext cx="12192000" cy="422206"/>
          </a:xfrm>
          <a:prstGeom prst="rect">
            <a:avLst/>
          </a:prstGeom>
          <a:solidFill>
            <a:srgbClr val="013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0E1596-5915-3EB9-091C-1FE6F8D04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976" y="3601247"/>
            <a:ext cx="26384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BE7AB-4445-521B-975C-00250E36BAD0}"/>
              </a:ext>
            </a:extLst>
          </p:cNvPr>
          <p:cNvSpPr txBox="1"/>
          <p:nvPr/>
        </p:nvSpPr>
        <p:spPr>
          <a:xfrm>
            <a:off x="589560" y="856180"/>
            <a:ext cx="4973040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i="0" u="none" strike="noStrike" dirty="0">
                <a:solidFill>
                  <a:srgbClr val="01359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The Center for Academic Resources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i="1" dirty="0">
                <a:solidFill>
                  <a:srgbClr val="0135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Time Management</a:t>
            </a:r>
            <a:endParaRPr lang="en-US" sz="2200" i="1" dirty="0">
              <a:solidFill>
                <a:srgbClr val="01359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7A31A-D1A4-9B9F-33B4-1D3D4BCA14B9}"/>
              </a:ext>
            </a:extLst>
          </p:cNvPr>
          <p:cNvSpPr txBox="1"/>
          <p:nvPr/>
        </p:nvSpPr>
        <p:spPr>
          <a:xfrm>
            <a:off x="545109" y="1830434"/>
            <a:ext cx="5526468" cy="3444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1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Find tools that work for you for time management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1359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1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Create Daily, Weekly and Monthly Calendars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1359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1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 how to make a to-do folder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1359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1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Find study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6B966-B320-B2EF-EA3C-8AD718BB3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" r="4" b="21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3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6FC0-B9E4-4A70-8512-50BC5C8B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after orientation and before Wildcat Days/Move-in?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6EBE7-D51E-4900-A88D-57742CEC6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819" y="1600196"/>
            <a:ext cx="9753600" cy="4895557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Regularly/once per day check your UNH email; set up to get notifications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Log in to </a:t>
            </a:r>
            <a:r>
              <a:rPr lang="en-US" dirty="0" err="1">
                <a:solidFill>
                  <a:schemeClr val="bg1"/>
                </a:solidFill>
              </a:rPr>
              <a:t>Webcat</a:t>
            </a:r>
            <a:r>
              <a:rPr lang="en-US" dirty="0">
                <a:solidFill>
                  <a:schemeClr val="bg1"/>
                </a:solidFill>
              </a:rPr>
              <a:t> to see your 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CfAR</a:t>
            </a:r>
            <a:r>
              <a:rPr lang="en-US" dirty="0">
                <a:solidFill>
                  <a:schemeClr val="bg1"/>
                </a:solidFill>
              </a:rPr>
              <a:t>, SAS, and PACS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Booklist on courses.unh.edu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Software and Hardware recommendations: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https://td.unh.edu/TDClient/60/Portal/KB/ArticleDet?ID=1118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Parent Portal: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https://www.unh.edu/main/parent-portal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Liberal.arts@unh.edu</a:t>
            </a:r>
            <a:r>
              <a:rPr lang="en-US" dirty="0">
                <a:solidFill>
                  <a:schemeClr val="bg1"/>
                </a:solidFill>
              </a:rPr>
              <a:t> or 603-862-2062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MyUNH</a:t>
            </a:r>
            <a:r>
              <a:rPr lang="en-US" dirty="0">
                <a:solidFill>
                  <a:schemeClr val="bg1"/>
                </a:solidFill>
              </a:rPr>
              <a:t>: Degree Works, Canvas, MWS (Wildcat Days/move-in)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UNH IT Help Desk: 1-603-862-4242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0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2699" y="614033"/>
            <a:ext cx="5524501" cy="870271"/>
          </a:xfrm>
        </p:spPr>
        <p:txBody>
          <a:bodyPr/>
          <a:lstStyle/>
          <a:p>
            <a:r>
              <a:rPr lang="en-US" dirty="0"/>
              <a:t>What to expect in the student session?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 will leave with </a:t>
            </a:r>
            <a:r>
              <a:rPr lang="en-US" dirty="0"/>
              <a:t>your</a:t>
            </a:r>
            <a:r>
              <a:rPr lang="en-US" dirty="0">
                <a:solidFill>
                  <a:schemeClr val="bg1"/>
                </a:solidFill>
              </a:rPr>
              <a:t> fall course schedule!</a:t>
            </a:r>
          </a:p>
          <a:p>
            <a:r>
              <a:rPr lang="en-US" dirty="0"/>
              <a:t>Three Overviews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Academic opportunities and student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 year seminar for all declared and undeclared COLA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Career and Professional Success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You will learn how to check your fall schedule online</a:t>
            </a:r>
            <a:endParaRPr lang="en-US" dirty="0"/>
          </a:p>
          <a:p>
            <a:r>
              <a:rPr lang="en-US" dirty="0"/>
              <a:t>Q &amp; A</a:t>
            </a: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r="18438"/>
          <a:stretch>
            <a:fillRect/>
          </a:stretch>
        </p:blipFill>
        <p:spPr>
          <a:xfrm>
            <a:off x="0" y="0"/>
            <a:ext cx="577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63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B979-939E-494B-BD39-0103D74C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Portal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E4097-B652-44A2-944B-EA36C14B6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913" y="1471608"/>
            <a:ext cx="10915943" cy="3657600"/>
          </a:xfrm>
        </p:spPr>
        <p:txBody>
          <a:bodyPr/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https://www.unh.edu/sites/default/files/media/</a:t>
            </a:r>
          </a:p>
          <a:p>
            <a:endParaRPr lang="en-US" sz="4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pdf/parent-portal-help.pdf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21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A753-297B-4951-9DE0-1E2FDD61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7" y="571505"/>
            <a:ext cx="10805160" cy="870271"/>
          </a:xfrm>
        </p:spPr>
        <p:txBody>
          <a:bodyPr/>
          <a:lstStyle/>
          <a:p>
            <a:r>
              <a:rPr lang="en-US" dirty="0"/>
              <a:t>Setting up UNH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131CA-D630-4E23-8631-A5BC210AB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113" y="1500182"/>
            <a:ext cx="10690859" cy="3657600"/>
          </a:xfrm>
        </p:spPr>
        <p:txBody>
          <a:bodyPr/>
          <a:lstStyle/>
          <a:p>
            <a:endParaRPr lang="en-US" sz="30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30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0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https://my.unh.edu/task/durham/wildcatsmail-task</a:t>
            </a: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1-603-862-4242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73801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84DE-79E4-DE40-BC38-8DD6C50C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these PP slides?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15406"/>
          <a:stretch/>
        </p:blipFill>
        <p:spPr>
          <a:xfrm>
            <a:off x="4262717" y="0"/>
            <a:ext cx="798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2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C8F0-45C2-4D07-B3CE-44B30EC8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code to access: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65F7E-B171-3B36-AB47-EF82287D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464" y="666750"/>
            <a:ext cx="5372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6FC1-1DB3-8144-83E7-0CF82C70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4" y="528641"/>
            <a:ext cx="4991101" cy="870271"/>
          </a:xfrm>
        </p:spPr>
        <p:txBody>
          <a:bodyPr/>
          <a:lstStyle/>
          <a:p>
            <a:r>
              <a:rPr lang="en-US" dirty="0"/>
              <a:t>PP QR and </a:t>
            </a:r>
            <a:br>
              <a:rPr lang="en-US" dirty="0"/>
            </a:br>
            <a:r>
              <a:rPr lang="en-US" dirty="0"/>
              <a:t>email contact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Placeholder 3">
                <a:extLst>
                  <a:ext uri="{FF2B5EF4-FFF2-40B4-BE49-F238E27FC236}">
                    <a16:creationId xmlns:a16="http://schemas.microsoft.com/office/drawing/2014/main" id="{FBE06349-FDBF-E04D-8FE4-C1053522454A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1"/>
                <p:extLst>
                  <p:ext uri="{D42A27DB-BD31-4B8C-83A1-F6EECF244321}">
                    <p14:modId xmlns:p14="http://schemas.microsoft.com/office/powerpoint/2010/main" val="670087835"/>
                  </p:ext>
                </p:extLst>
              </p:nvPr>
            </p:nvGraphicFramePr>
            <p:xfrm flipV="1">
              <a:off x="6629400" y="5486399"/>
              <a:ext cx="3352800" cy="457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Placeholder 3">
                <a:extLst>
                  <a:ext uri="{FF2B5EF4-FFF2-40B4-BE49-F238E27FC236}">
                    <a16:creationId xmlns:a16="http://schemas.microsoft.com/office/drawing/2014/main" id="{FBE06349-FDBF-E04D-8FE4-C105352245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9400" y="5486399"/>
                <a:ext cx="3352800" cy="4571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/>
        </p:blipFill>
        <p:spPr>
          <a:xfrm>
            <a:off x="0" y="0"/>
            <a:ext cx="55365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07428-E171-EB37-105C-B47A843B4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004458"/>
            <a:ext cx="3352800" cy="3447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C1E70-09D8-9E52-B849-E03D87DFD2F2}"/>
              </a:ext>
            </a:extLst>
          </p:cNvPr>
          <p:cNvSpPr txBox="1"/>
          <p:nvPr/>
        </p:nvSpPr>
        <p:spPr>
          <a:xfrm>
            <a:off x="6438905" y="1731052"/>
            <a:ext cx="4557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Liberal.arts@unh.edu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Uac.advisors@unh.edu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94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B12-2BDA-4881-8860-3B89FF5D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614033"/>
            <a:ext cx="10580077" cy="870271"/>
          </a:xfrm>
        </p:spPr>
        <p:txBody>
          <a:bodyPr/>
          <a:lstStyle/>
          <a:p>
            <a:r>
              <a:rPr lang="en-US" dirty="0"/>
              <a:t>Four pieces of advice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935BE-48B8-40F3-8ADD-38F16985AF13}"/>
              </a:ext>
            </a:extLst>
          </p:cNvPr>
          <p:cNvSpPr txBox="1"/>
          <p:nvPr/>
        </p:nvSpPr>
        <p:spPr>
          <a:xfrm>
            <a:off x="773723" y="1677139"/>
            <a:ext cx="8373793" cy="285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College is different from High School – Expect to be challenged.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Take advantage of resources.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 involved – but not too involved.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smart choices!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4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E9DF-748E-8143-AC39-1F43E9C5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DE2FA-B713-2F47-B2FB-1CEB58326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2" y="1643058"/>
            <a:ext cx="9753600" cy="4465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https://cola.unh.edu/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COLA 401 first-year seminar for all declared and undeclared students (1 credit)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sections have student peer mentors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year students typically take 4 courses in the first semester + 1credit first year seminar.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https://www.unh.edu/new-students/orientation/first-year/academic-guides/liberal-arts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Discovery (Gen Ed)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https://www.unh.edu/discovery/discovery-program-overview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9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B12-2BDA-4881-8860-3B89FF5D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614033"/>
            <a:ext cx="10580077" cy="870271"/>
          </a:xfrm>
        </p:spPr>
        <p:txBody>
          <a:bodyPr/>
          <a:lstStyle/>
          <a:p>
            <a:r>
              <a:rPr lang="en-US" dirty="0"/>
              <a:t>COLA 401/401A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935BE-48B8-40F3-8ADD-38F16985AF13}"/>
              </a:ext>
            </a:extLst>
          </p:cNvPr>
          <p:cNvSpPr txBox="1"/>
          <p:nvPr/>
        </p:nvSpPr>
        <p:spPr>
          <a:xfrm>
            <a:off x="845163" y="1497846"/>
            <a:ext cx="92565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20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Extension of Orientation throughout the Fall semester- “how to college”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Introduce students to  important campus resources including -CAPS, SHARPP,  SAS,  CFAR, and PACS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Training on important student-based platforms- My Wildcat Success, WEBCAT, DEGREEWORKS, and CANVAS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Every third week students will meet with department faculty and staff of their discipline to cover major specific matters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Community building through in-class activities  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Provides an overview of academics at UNH – presentations from all five college divisions, major declaration requirements, and more (COLA 401 only)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890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1A92-AA58-4E80-84EC-258D079F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Overview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889BA-8445-4ABE-A015-0DE522455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628771"/>
            <a:ext cx="9753600" cy="4600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Undergraduate Research: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https://www.unh.edu/undergrad-research/programs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 Abroad: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https://www.unh.edu/global/about</a:t>
            </a:r>
            <a:r>
              <a:rPr lang="en-US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 for Parents: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https://www.unh.edu/global/parents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Study Away USA: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https://www.unh.edu/nse/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COLA Managed SA: </a:t>
            </a:r>
            <a:r>
              <a:rPr lang="en-US" u="sng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https://cola.unh.edu/cola-study-abroad</a:t>
            </a:r>
            <a:endParaRPr lang="en-US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Internships/jobs: 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https://www.unh.edu/career/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Global Racial and Social Inequality Lab or GRSIL Grant and Internship opportunities: </a:t>
            </a:r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https://cola.unh.edu/global-racial-social-inequality-lab/funding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5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4873" y="2433800"/>
            <a:ext cx="3542255" cy="3568301"/>
          </a:xfrm>
          <a:custGeom>
            <a:avLst/>
            <a:gdLst/>
            <a:ahLst/>
            <a:cxnLst/>
            <a:rect l="l" t="t" r="r" b="b"/>
            <a:pathLst>
              <a:path w="5313383" h="5352452">
                <a:moveTo>
                  <a:pt x="0" y="0"/>
                </a:moveTo>
                <a:lnTo>
                  <a:pt x="5313384" y="0"/>
                </a:lnTo>
                <a:lnTo>
                  <a:pt x="5313384" y="5352452"/>
                </a:lnTo>
                <a:lnTo>
                  <a:pt x="0" y="5352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76" t="-11867" r="-12539" b="-129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690799"/>
            <a:ext cx="10820400" cy="72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4"/>
              </a:lnSpc>
            </a:pPr>
            <a:r>
              <a:rPr lang="en-US" sz="4310" dirty="0">
                <a:solidFill>
                  <a:srgbClr val="00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Career and Professional Success (</a:t>
            </a:r>
            <a:r>
              <a:rPr lang="en-US" sz="4310" dirty="0" err="1">
                <a:solidFill>
                  <a:srgbClr val="00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CaPS</a:t>
            </a:r>
            <a:r>
              <a:rPr lang="en-US" sz="4310" dirty="0">
                <a:solidFill>
                  <a:srgbClr val="0035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1479749"/>
            <a:ext cx="10820400" cy="72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4"/>
              </a:lnSpc>
            </a:pPr>
            <a:r>
              <a:rPr lang="en-US" sz="431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Important Information for Students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creen&#10;&#10;Description automatically generated">
            <a:extLst>
              <a:ext uri="{FF2B5EF4-FFF2-40B4-BE49-F238E27FC236}">
                <a16:creationId xmlns:a16="http://schemas.microsoft.com/office/drawing/2014/main" id="{D1D6B1AB-6B6C-4763-7F5D-D20A5E65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107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6129</TotalTime>
  <Words>1181</Words>
  <Application>Microsoft Macintosh PowerPoint</Application>
  <PresentationFormat>Widescreen</PresentationFormat>
  <Paragraphs>162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Source Sans Pro</vt:lpstr>
      <vt:lpstr>Source Sans Pro Light</vt:lpstr>
      <vt:lpstr>Symbol</vt:lpstr>
      <vt:lpstr>1_Custom Design</vt:lpstr>
      <vt:lpstr>College of Liberal Arts Student Session</vt:lpstr>
      <vt:lpstr>Introduction</vt:lpstr>
      <vt:lpstr>What to expect in the student session?</vt:lpstr>
      <vt:lpstr>Four pieces of advice</vt:lpstr>
      <vt:lpstr>Academic Overview</vt:lpstr>
      <vt:lpstr>COLA 401/401A</vt:lpstr>
      <vt:lpstr>Academic Overview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Resources Continued</vt:lpstr>
      <vt:lpstr>Resources Continued</vt:lpstr>
      <vt:lpstr>Resources Continued</vt:lpstr>
      <vt:lpstr>Resources Continued</vt:lpstr>
      <vt:lpstr>How to check course schedule on Webcat Platform.</vt:lpstr>
      <vt:lpstr>PowerPoint Presentation</vt:lpstr>
      <vt:lpstr>PowerPoint Presentation</vt:lpstr>
      <vt:lpstr>What should I do after orientation and before Wildcat Days/Move-in?</vt:lpstr>
      <vt:lpstr>Parent Portal info</vt:lpstr>
      <vt:lpstr>Setting up UNH email</vt:lpstr>
      <vt:lpstr>Access to these PP slides? </vt:lpstr>
      <vt:lpstr>QR code to access:</vt:lpstr>
      <vt:lpstr>PowerPoint Presentation</vt:lpstr>
      <vt:lpstr>PP QR and  email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Giesta, Pedro</dc:creator>
  <cp:lastModifiedBy>Lindsay Main</cp:lastModifiedBy>
  <cp:revision>167</cp:revision>
  <dcterms:created xsi:type="dcterms:W3CDTF">2018-11-28T17:31:55Z</dcterms:created>
  <dcterms:modified xsi:type="dcterms:W3CDTF">2024-06-06T21:04:22Z</dcterms:modified>
</cp:coreProperties>
</file>