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260" r:id="rId3"/>
    <p:sldId id="276" r:id="rId4"/>
    <p:sldId id="284" r:id="rId5"/>
    <p:sldId id="303" r:id="rId6"/>
    <p:sldId id="302" r:id="rId7"/>
    <p:sldId id="277" r:id="rId8"/>
    <p:sldId id="299" r:id="rId9"/>
    <p:sldId id="289" r:id="rId10"/>
    <p:sldId id="301" r:id="rId11"/>
    <p:sldId id="262" r:id="rId12"/>
    <p:sldId id="278" r:id="rId13"/>
    <p:sldId id="279" r:id="rId14"/>
    <p:sldId id="288" r:id="rId15"/>
    <p:sldId id="298" r:id="rId16"/>
    <p:sldId id="285" r:id="rId17"/>
    <p:sldId id="292" r:id="rId18"/>
    <p:sldId id="293" r:id="rId19"/>
    <p:sldId id="282" r:id="rId20"/>
    <p:sldId id="270" r:id="rId21"/>
    <p:sldId id="283" r:id="rId22"/>
    <p:sldId id="265" r:id="rId23"/>
    <p:sldId id="273"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AE94B-3D67-47E9-AE6E-EE01A37E82B2}" v="8" dt="2025-06-23T13:43:11.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8" d="100"/>
          <a:sy n="78"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Cook" userId="da9cc4a7-77ff-4783-b8d0-f49f7eeec163" providerId="ADAL" clId="{449AE94B-3D67-47E9-AE6E-EE01A37E82B2}"/>
    <pc:docChg chg="addSld modSld sldOrd">
      <pc:chgData name="Jenni Cook" userId="da9cc4a7-77ff-4783-b8d0-f49f7eeec163" providerId="ADAL" clId="{449AE94B-3D67-47E9-AE6E-EE01A37E82B2}" dt="2025-06-23T13:45:27.916" v="390" actId="13926"/>
      <pc:docMkLst>
        <pc:docMk/>
      </pc:docMkLst>
      <pc:sldChg chg="modSp mod">
        <pc:chgData name="Jenni Cook" userId="da9cc4a7-77ff-4783-b8d0-f49f7eeec163" providerId="ADAL" clId="{449AE94B-3D67-47E9-AE6E-EE01A37E82B2}" dt="2025-06-23T13:44:44.019" v="384" actId="20577"/>
        <pc:sldMkLst>
          <pc:docMk/>
          <pc:sldMk cId="2731069818" sldId="262"/>
        </pc:sldMkLst>
        <pc:spChg chg="mod">
          <ac:chgData name="Jenni Cook" userId="da9cc4a7-77ff-4783-b8d0-f49f7eeec163" providerId="ADAL" clId="{449AE94B-3D67-47E9-AE6E-EE01A37E82B2}" dt="2025-06-23T13:44:44.019" v="384" actId="20577"/>
          <ac:spMkLst>
            <pc:docMk/>
            <pc:sldMk cId="2731069818" sldId="262"/>
            <ac:spMk id="3" creationId="{013CD424-A7C2-9F4C-B38C-9B60A069140F}"/>
          </ac:spMkLst>
        </pc:spChg>
      </pc:sldChg>
      <pc:sldChg chg="modSp mod">
        <pc:chgData name="Jenni Cook" userId="da9cc4a7-77ff-4783-b8d0-f49f7eeec163" providerId="ADAL" clId="{449AE94B-3D67-47E9-AE6E-EE01A37E82B2}" dt="2025-06-23T13:44:26.140" v="382" actId="207"/>
        <pc:sldMkLst>
          <pc:docMk/>
          <pc:sldMk cId="3593151436" sldId="277"/>
        </pc:sldMkLst>
        <pc:spChg chg="mod">
          <ac:chgData name="Jenni Cook" userId="da9cc4a7-77ff-4783-b8d0-f49f7eeec163" providerId="ADAL" clId="{449AE94B-3D67-47E9-AE6E-EE01A37E82B2}" dt="2025-06-23T13:44:26.140" v="382" actId="207"/>
          <ac:spMkLst>
            <pc:docMk/>
            <pc:sldMk cId="3593151436" sldId="277"/>
            <ac:spMk id="3" creationId="{1E7889BA-8445-4ABE-A015-0DE52245587C}"/>
          </ac:spMkLst>
        </pc:spChg>
      </pc:sldChg>
      <pc:sldChg chg="modSp mod">
        <pc:chgData name="Jenni Cook" userId="da9cc4a7-77ff-4783-b8d0-f49f7eeec163" providerId="ADAL" clId="{449AE94B-3D67-47E9-AE6E-EE01A37E82B2}" dt="2025-06-23T13:45:01.769" v="386" actId="13926"/>
        <pc:sldMkLst>
          <pc:docMk/>
          <pc:sldMk cId="502457881" sldId="278"/>
        </pc:sldMkLst>
        <pc:spChg chg="mod">
          <ac:chgData name="Jenni Cook" userId="da9cc4a7-77ff-4783-b8d0-f49f7eeec163" providerId="ADAL" clId="{449AE94B-3D67-47E9-AE6E-EE01A37E82B2}" dt="2025-06-23T13:45:01.769" v="386" actId="13926"/>
          <ac:spMkLst>
            <pc:docMk/>
            <pc:sldMk cId="502457881" sldId="278"/>
            <ac:spMk id="3" creationId="{6D421C50-0652-4AF9-BC8F-DDA1026C17F4}"/>
          </ac:spMkLst>
        </pc:spChg>
      </pc:sldChg>
      <pc:sldChg chg="modSp mod">
        <pc:chgData name="Jenni Cook" userId="da9cc4a7-77ff-4783-b8d0-f49f7eeec163" providerId="ADAL" clId="{449AE94B-3D67-47E9-AE6E-EE01A37E82B2}" dt="2025-06-23T13:45:20.350" v="389" actId="13926"/>
        <pc:sldMkLst>
          <pc:docMk/>
          <pc:sldMk cId="1603583049" sldId="279"/>
        </pc:sldMkLst>
        <pc:spChg chg="mod">
          <ac:chgData name="Jenni Cook" userId="da9cc4a7-77ff-4783-b8d0-f49f7eeec163" providerId="ADAL" clId="{449AE94B-3D67-47E9-AE6E-EE01A37E82B2}" dt="2025-06-23T13:45:20.350" v="389" actId="13926"/>
          <ac:spMkLst>
            <pc:docMk/>
            <pc:sldMk cId="1603583049" sldId="279"/>
            <ac:spMk id="3" creationId="{E92AD377-0DAB-4363-8350-262293C644C8}"/>
          </ac:spMkLst>
        </pc:spChg>
      </pc:sldChg>
      <pc:sldChg chg="add">
        <pc:chgData name="Jenni Cook" userId="da9cc4a7-77ff-4783-b8d0-f49f7eeec163" providerId="ADAL" clId="{449AE94B-3D67-47E9-AE6E-EE01A37E82B2}" dt="2025-06-02T17:41:09.519" v="1"/>
        <pc:sldMkLst>
          <pc:docMk/>
          <pc:sldMk cId="1622799305" sldId="282"/>
        </pc:sldMkLst>
      </pc:sldChg>
      <pc:sldChg chg="modSp mod">
        <pc:chgData name="Jenni Cook" userId="da9cc4a7-77ff-4783-b8d0-f49f7eeec163" providerId="ADAL" clId="{449AE94B-3D67-47E9-AE6E-EE01A37E82B2}" dt="2025-06-23T13:45:27.916" v="390" actId="13926"/>
        <pc:sldMkLst>
          <pc:docMk/>
          <pc:sldMk cId="521695453" sldId="288"/>
        </pc:sldMkLst>
        <pc:spChg chg="mod">
          <ac:chgData name="Jenni Cook" userId="da9cc4a7-77ff-4783-b8d0-f49f7eeec163" providerId="ADAL" clId="{449AE94B-3D67-47E9-AE6E-EE01A37E82B2}" dt="2025-06-23T13:45:27.916" v="390" actId="13926"/>
          <ac:spMkLst>
            <pc:docMk/>
            <pc:sldMk cId="521695453" sldId="288"/>
            <ac:spMk id="3" creationId="{B88D6373-7AED-483E-AA84-B7E8FB6ACEDA}"/>
          </ac:spMkLst>
        </pc:spChg>
      </pc:sldChg>
      <pc:sldChg chg="add ord">
        <pc:chgData name="Jenni Cook" userId="da9cc4a7-77ff-4783-b8d0-f49f7eeec163" providerId="ADAL" clId="{449AE94B-3D67-47E9-AE6E-EE01A37E82B2}" dt="2025-06-23T13:00:31.203" v="126"/>
        <pc:sldMkLst>
          <pc:docMk/>
          <pc:sldMk cId="3948726518" sldId="289"/>
        </pc:sldMkLst>
      </pc:sldChg>
      <pc:sldChg chg="add">
        <pc:chgData name="Jenni Cook" userId="da9cc4a7-77ff-4783-b8d0-f49f7eeec163" providerId="ADAL" clId="{449AE94B-3D67-47E9-AE6E-EE01A37E82B2}" dt="2025-06-02T14:38:50.740" v="0"/>
        <pc:sldMkLst>
          <pc:docMk/>
          <pc:sldMk cId="706651505" sldId="301"/>
        </pc:sldMkLst>
      </pc:sldChg>
      <pc:sldChg chg="modSp new mod">
        <pc:chgData name="Jenni Cook" userId="da9cc4a7-77ff-4783-b8d0-f49f7eeec163" providerId="ADAL" clId="{449AE94B-3D67-47E9-AE6E-EE01A37E82B2}" dt="2025-06-23T13:38:19.036" v="133" actId="20577"/>
        <pc:sldMkLst>
          <pc:docMk/>
          <pc:sldMk cId="3466303089" sldId="302"/>
        </pc:sldMkLst>
        <pc:spChg chg="mod">
          <ac:chgData name="Jenni Cook" userId="da9cc4a7-77ff-4783-b8d0-f49f7eeec163" providerId="ADAL" clId="{449AE94B-3D67-47E9-AE6E-EE01A37E82B2}" dt="2025-06-23T12:56:59.851" v="60" actId="20577"/>
          <ac:spMkLst>
            <pc:docMk/>
            <pc:sldMk cId="3466303089" sldId="302"/>
            <ac:spMk id="2" creationId="{F772B866-00A3-8DCF-616E-FB6546976A5B}"/>
          </ac:spMkLst>
        </pc:spChg>
        <pc:spChg chg="mod">
          <ac:chgData name="Jenni Cook" userId="da9cc4a7-77ff-4783-b8d0-f49f7eeec163" providerId="ADAL" clId="{449AE94B-3D67-47E9-AE6E-EE01A37E82B2}" dt="2025-06-23T13:38:19.036" v="133" actId="20577"/>
          <ac:spMkLst>
            <pc:docMk/>
            <pc:sldMk cId="3466303089" sldId="302"/>
            <ac:spMk id="3" creationId="{2B1ACC44-C962-2878-7C76-072F8EBEA6D5}"/>
          </ac:spMkLst>
        </pc:spChg>
      </pc:sldChg>
      <pc:sldChg chg="modSp new mod">
        <pc:chgData name="Jenni Cook" userId="da9cc4a7-77ff-4783-b8d0-f49f7eeec163" providerId="ADAL" clId="{449AE94B-3D67-47E9-AE6E-EE01A37E82B2}" dt="2025-06-23T13:43:53.185" v="380" actId="20577"/>
        <pc:sldMkLst>
          <pc:docMk/>
          <pc:sldMk cId="2346388515" sldId="303"/>
        </pc:sldMkLst>
        <pc:spChg chg="mod">
          <ac:chgData name="Jenni Cook" userId="da9cc4a7-77ff-4783-b8d0-f49f7eeec163" providerId="ADAL" clId="{449AE94B-3D67-47E9-AE6E-EE01A37E82B2}" dt="2025-06-23T13:43:21.374" v="370" actId="14100"/>
          <ac:spMkLst>
            <pc:docMk/>
            <pc:sldMk cId="2346388515" sldId="303"/>
            <ac:spMk id="2" creationId="{B3C973C4-989E-A618-6CE5-A9B0D8BAA557}"/>
          </ac:spMkLst>
        </pc:spChg>
        <pc:spChg chg="mod">
          <ac:chgData name="Jenni Cook" userId="da9cc4a7-77ff-4783-b8d0-f49f7eeec163" providerId="ADAL" clId="{449AE94B-3D67-47E9-AE6E-EE01A37E82B2}" dt="2025-06-23T13:43:53.185" v="380" actId="20577"/>
          <ac:spMkLst>
            <pc:docMk/>
            <pc:sldMk cId="2346388515" sldId="303"/>
            <ac:spMk id="3" creationId="{868AF624-BF82-5B55-166E-6C5DAF26AAE6}"/>
          </ac:spMkLst>
        </pc:spChg>
      </pc:sldChg>
    </pc:docChg>
  </pc:docChgLst>
</pc:chgInfo>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title pos="t" align="ctr" overlay="0">
      <cx:tx>
        <cx:txData>
          <cx:v>Chart Title</cx:v>
        </cx:txData>
      </cx:tx>
      <cx:txPr>
        <a:bodyPr spcFirstLastPara="1" vertOverflow="ellipsis" horzOverflow="overflow" wrap="square" lIns="0" tIns="0" rIns="0" bIns="0" anchor="ctr" anchorCtr="1"/>
        <a:lstStyle/>
        <a:p>
          <a:pPr algn="ctr" rtl="0">
            <a:defRPr/>
          </a:pPr>
          <a:r>
            <a:rPr lang="en-US" sz="1862" b="0" i="0" u="none" strike="noStrike" baseline="0" dirty="0">
              <a:solidFill>
                <a:schemeClr val="bg1"/>
              </a:solidFill>
              <a:latin typeface="Calibri" panose="020F0502020204030204"/>
            </a:rPr>
            <a:t>Chart Title</a:t>
          </a:r>
        </a:p>
      </cx:txPr>
    </cx:title>
    <cx:plotArea>
      <cx:plotAreaRegion/>
    </cx:plotArea>
    <cx:legend pos="r" align="min" overlay="0">
      <cx:txPr>
        <a:bodyPr spcFirstLastPara="1" vertOverflow="ellipsis" horzOverflow="overflow" wrap="square" lIns="0" tIns="0" rIns="0" bIns="0" anchor="ctr" anchorCtr="1"/>
        <a:lstStyle/>
        <a:p>
          <a:pPr algn="ctr" rtl="0">
            <a:defRPr baseline="0">
              <a:solidFill>
                <a:schemeClr val="bg1"/>
              </a:solidFill>
            </a:defRPr>
          </a:pPr>
          <a:endParaRPr lang="en-US" sz="1197" b="0" i="0" u="none" strike="noStrike" baseline="0">
            <a:solidFill>
              <a:schemeClr val="bg1"/>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B8E7FE0-12DD-4A8F-81FE-CBF5026C58CF}" type="datetimeFigureOut">
              <a:rPr lang="en-US" smtClean="0"/>
              <a:t>6/23/2025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7EF748A-1584-4FF1-8799-66EFFD51758A}" type="slidenum">
              <a:rPr lang="en-US" smtClean="0"/>
              <a:t>‹#›</a:t>
            </a:fld>
            <a:endParaRPr lang="en-US"/>
          </a:p>
        </p:txBody>
      </p:sp>
    </p:spTree>
    <p:extLst>
      <p:ext uri="{BB962C8B-B14F-4D97-AF65-F5344CB8AC3E}">
        <p14:creationId xmlns:p14="http://schemas.microsoft.com/office/powerpoint/2010/main" val="262673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7</a:t>
            </a:fld>
            <a:endParaRPr lang="en-US"/>
          </a:p>
        </p:txBody>
      </p:sp>
    </p:spTree>
    <p:extLst>
      <p:ext uri="{BB962C8B-B14F-4D97-AF65-F5344CB8AC3E}">
        <p14:creationId xmlns:p14="http://schemas.microsoft.com/office/powerpoint/2010/main" val="49849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4B71-E9E0-BE5E-800B-FD009D999D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CA9422-1245-CBB8-5D8C-50E45E244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45499-B070-C941-04D5-2BB88E6536EC}"/>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5" name="Footer Placeholder 4">
            <a:extLst>
              <a:ext uri="{FF2B5EF4-FFF2-40B4-BE49-F238E27FC236}">
                <a16:creationId xmlns:a16="http://schemas.microsoft.com/office/drawing/2014/main" id="{8F4B9998-8FD6-EA53-D70F-097263BA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690E8-196F-B23C-230F-0B96EEC2F7E7}"/>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351373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095-BF20-390B-56F4-A0F7A0701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3D3A73-C6FE-E656-F777-6A816D083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EACE5-81A0-1711-8D05-35C8DCB710C9}"/>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5" name="Footer Placeholder 4">
            <a:extLst>
              <a:ext uri="{FF2B5EF4-FFF2-40B4-BE49-F238E27FC236}">
                <a16:creationId xmlns:a16="http://schemas.microsoft.com/office/drawing/2014/main" id="{C5525E8C-0B1C-54B8-D346-1D404E293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34D28-3C69-D271-D73E-62C5C8D8738F}"/>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318039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BA26DA-6A60-692C-F2D8-92541C6E7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2958CF-5835-A3CB-D6D1-838BDAEC5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0CF03-502B-B4E9-1CF4-95B2FB39D0CA}"/>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5" name="Footer Placeholder 4">
            <a:extLst>
              <a:ext uri="{FF2B5EF4-FFF2-40B4-BE49-F238E27FC236}">
                <a16:creationId xmlns:a16="http://schemas.microsoft.com/office/drawing/2014/main" id="{A8DF63B0-EE0F-A17E-ABF4-277C6D2FE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904BB-056C-9C5D-F97E-55F6D31CA870}"/>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2136667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427933795"/>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 R.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614033"/>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pic>
        <p:nvPicPr>
          <p:cNvPr id="6" name="Picture 5">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404255699"/>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A7B01B87-44BA-A167-FA79-97DF80119306}"/>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1529809825"/>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P Title with Lis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D49042DC-1240-E250-0F37-9E68209C3FA6}"/>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4103362115"/>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CDBD0277-F377-9B48-CC84-2CB71E704569}"/>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226022928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2" name="Subtitle 2">
            <a:extLst>
              <a:ext uri="{FF2B5EF4-FFF2-40B4-BE49-F238E27FC236}">
                <a16:creationId xmlns:a16="http://schemas.microsoft.com/office/drawing/2014/main" id="{07320C0A-DDA3-064F-1CAD-C0E62AD7E455}"/>
              </a:ext>
            </a:extLst>
          </p:cNvPr>
          <p:cNvSpPr txBox="1">
            <a:spLocks/>
          </p:cNvSpPr>
          <p:nvPr userDrawn="1"/>
        </p:nvSpPr>
        <p:spPr>
          <a:xfrm>
            <a:off x="995051" y="6065028"/>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295849189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000044799"/>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E1258A4D-D584-FA3A-6874-50F9CD0C66EE}"/>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263949698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ED20-893D-2000-23C9-7B0FB517B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4732A-1BFD-91CA-522C-5C4184481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7A5ED-57E9-E507-BA08-F5CCD43AAC38}"/>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5" name="Footer Placeholder 4">
            <a:extLst>
              <a:ext uri="{FF2B5EF4-FFF2-40B4-BE49-F238E27FC236}">
                <a16:creationId xmlns:a16="http://schemas.microsoft.com/office/drawing/2014/main" id="{6C435D0F-CF1B-CC46-E9C0-E99F76D26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22914-B2D9-C51B-6D19-ACBF73047195}"/>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124598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a:p>
            <a:pPr lvl="0"/>
            <a:r>
              <a:rPr lang="en-US" dirty="0"/>
              <a:t>Bullet 2</a:t>
            </a:r>
          </a:p>
          <a:p>
            <a:pPr lvl="0"/>
            <a:r>
              <a:rPr lang="en-US" dirty="0"/>
              <a:t>Bullet 3</a:t>
            </a:r>
          </a:p>
        </p:txBody>
      </p:sp>
      <p:pic>
        <p:nvPicPr>
          <p:cNvPr id="6" name="Picture 5">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 name="Subtitle 2">
            <a:extLst>
              <a:ext uri="{FF2B5EF4-FFF2-40B4-BE49-F238E27FC236}">
                <a16:creationId xmlns:a16="http://schemas.microsoft.com/office/drawing/2014/main" id="{8F0B8A17-A4F2-AB96-24D2-2F34821235E1}"/>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222598079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C764-8B01-A520-A4E2-7BE0B3A7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3030C-FB52-5CF5-8176-475BDD14E6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87A80-16FE-4FCE-4C80-5BFAC0ADB6A1}"/>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5" name="Footer Placeholder 4">
            <a:extLst>
              <a:ext uri="{FF2B5EF4-FFF2-40B4-BE49-F238E27FC236}">
                <a16:creationId xmlns:a16="http://schemas.microsoft.com/office/drawing/2014/main" id="{E8301B61-A15E-2CE8-8F65-B50968350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4C896-7B23-5334-744E-D1BA25E8A1E3}"/>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385069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7768-2758-6D4A-36E0-7866FDE26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37B4E-A57A-C3EB-560C-5B0813A6B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8BD5A-DBA7-A0AF-6F04-49B32213A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83AFDE-6ADF-E449-986B-42B25B3494A4}"/>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6" name="Footer Placeholder 5">
            <a:extLst>
              <a:ext uri="{FF2B5EF4-FFF2-40B4-BE49-F238E27FC236}">
                <a16:creationId xmlns:a16="http://schemas.microsoft.com/office/drawing/2014/main" id="{2E235F67-59CF-7A50-DBDA-261FAD554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E0A94-A089-4117-279C-CC2002E87277}"/>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170525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DCD2-F9B6-FCAE-1B4E-43D88C5AD6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C6D2E-54C0-1501-AB1C-C444FB34C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A43ED-277F-B762-6DA1-3B84DF5095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BD16EF-31CA-8D74-88DB-DE0F06CEA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ACD97-A97B-A619-7FD6-94D3BBCC4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EABE83-779E-6A12-F053-F7CF04904769}"/>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8" name="Footer Placeholder 7">
            <a:extLst>
              <a:ext uri="{FF2B5EF4-FFF2-40B4-BE49-F238E27FC236}">
                <a16:creationId xmlns:a16="http://schemas.microsoft.com/office/drawing/2014/main" id="{150938B0-8FA0-2AD6-D776-6D5F87A134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FE38B9-A45F-E03F-79CA-BDB6BFBE9253}"/>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201620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5AE2-9101-E8C5-0976-CC55C4C65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61E5AB-83D9-76E9-2A7E-EE6586F7C02B}"/>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4" name="Footer Placeholder 3">
            <a:extLst>
              <a:ext uri="{FF2B5EF4-FFF2-40B4-BE49-F238E27FC236}">
                <a16:creationId xmlns:a16="http://schemas.microsoft.com/office/drawing/2014/main" id="{2DC69DC6-CFD4-1BF9-2259-2F0BC8BB0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CCA3E1-1C73-5631-7CA5-7887B52E300B}"/>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144923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9D67A8-FED1-BE29-17B8-8CBD93B195A3}"/>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3" name="Footer Placeholder 2">
            <a:extLst>
              <a:ext uri="{FF2B5EF4-FFF2-40B4-BE49-F238E27FC236}">
                <a16:creationId xmlns:a16="http://schemas.microsoft.com/office/drawing/2014/main" id="{2227FD2D-E112-208D-F8AC-D310746338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BFE1D-77D6-88A8-1548-BAA035402703}"/>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219277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5AA3-49D9-AA38-2F43-1FC742558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7D476C-89D6-9826-4BCE-7E3A889E6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4B7282-A384-30B6-A29A-64F8EE99C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D9337-5315-330C-B81D-8942AB0D0310}"/>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6" name="Footer Placeholder 5">
            <a:extLst>
              <a:ext uri="{FF2B5EF4-FFF2-40B4-BE49-F238E27FC236}">
                <a16:creationId xmlns:a16="http://schemas.microsoft.com/office/drawing/2014/main" id="{628F7F5D-2FAF-2D01-F04F-82D584FE3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9D849-55F6-7D6C-38C4-45C440EDE315}"/>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82324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3A5-DC29-D116-8C8B-B0A1E449B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DA8556-E920-E796-E84B-08CBB7028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3ADC7-F5CC-077D-9F4F-DF6849830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BD271-ACE0-3A4D-1D4F-560978A86F2A}"/>
              </a:ext>
            </a:extLst>
          </p:cNvPr>
          <p:cNvSpPr>
            <a:spLocks noGrp="1"/>
          </p:cNvSpPr>
          <p:nvPr>
            <p:ph type="dt" sz="half" idx="10"/>
          </p:nvPr>
        </p:nvSpPr>
        <p:spPr/>
        <p:txBody>
          <a:bodyPr/>
          <a:lstStyle/>
          <a:p>
            <a:fld id="{A88CAA8E-3249-42A3-B240-B63372D0F9B2}" type="datetimeFigureOut">
              <a:rPr lang="en-US" smtClean="0"/>
              <a:t>6/23/2025</a:t>
            </a:fld>
            <a:endParaRPr lang="en-US"/>
          </a:p>
        </p:txBody>
      </p:sp>
      <p:sp>
        <p:nvSpPr>
          <p:cNvPr id="6" name="Footer Placeholder 5">
            <a:extLst>
              <a:ext uri="{FF2B5EF4-FFF2-40B4-BE49-F238E27FC236}">
                <a16:creationId xmlns:a16="http://schemas.microsoft.com/office/drawing/2014/main" id="{27B30A8B-1E30-7715-80F9-E761CD773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F7B95-FB93-B2AE-5058-ED6B3372BDE0}"/>
              </a:ext>
            </a:extLst>
          </p:cNvPr>
          <p:cNvSpPr>
            <a:spLocks noGrp="1"/>
          </p:cNvSpPr>
          <p:nvPr>
            <p:ph type="sldNum" sz="quarter" idx="12"/>
          </p:nvPr>
        </p:nvSpPr>
        <p:spPr/>
        <p:txBody>
          <a:bodyPr/>
          <a:lstStyle/>
          <a:p>
            <a:fld id="{358D973C-504C-482B-8A8C-E58D4E54AD62}" type="slidenum">
              <a:rPr lang="en-US" smtClean="0"/>
              <a:t>‹#›</a:t>
            </a:fld>
            <a:endParaRPr lang="en-US"/>
          </a:p>
        </p:txBody>
      </p:sp>
    </p:spTree>
    <p:extLst>
      <p:ext uri="{BB962C8B-B14F-4D97-AF65-F5344CB8AC3E}">
        <p14:creationId xmlns:p14="http://schemas.microsoft.com/office/powerpoint/2010/main" val="330784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E86CCF-4E76-BE89-3419-682EE363C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DB290-6801-B483-470D-9783B2C7E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211C8-EF67-08D9-E86F-CAD087909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CAA8E-3249-42A3-B240-B63372D0F9B2}" type="datetimeFigureOut">
              <a:rPr lang="en-US" smtClean="0"/>
              <a:t>6/23/2025</a:t>
            </a:fld>
            <a:endParaRPr lang="en-US"/>
          </a:p>
        </p:txBody>
      </p:sp>
      <p:sp>
        <p:nvSpPr>
          <p:cNvPr id="5" name="Footer Placeholder 4">
            <a:extLst>
              <a:ext uri="{FF2B5EF4-FFF2-40B4-BE49-F238E27FC236}">
                <a16:creationId xmlns:a16="http://schemas.microsoft.com/office/drawing/2014/main" id="{67C18DD2-751D-782E-A9F5-872378536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414095-5127-6583-6802-66318933B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8D973C-504C-482B-8A8C-E58D4E54AD62}" type="slidenum">
              <a:rPr lang="en-US" smtClean="0"/>
              <a:t>‹#›</a:t>
            </a:fld>
            <a:endParaRPr lang="en-US"/>
          </a:p>
        </p:txBody>
      </p:sp>
    </p:spTree>
    <p:extLst>
      <p:ext uri="{BB962C8B-B14F-4D97-AF65-F5344CB8AC3E}">
        <p14:creationId xmlns:p14="http://schemas.microsoft.com/office/powerpoint/2010/main" val="23276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h.edu/career/events-recruitment-calendar/career-internship-fair" TargetMode="External"/><Relationship Id="rId2" Type="http://schemas.openxmlformats.org/officeDocument/2006/relationships/hyperlink" Target="https://www.unh.edu/career/handshake/students" TargetMode="External"/><Relationship Id="rId1" Type="http://schemas.openxmlformats.org/officeDocument/2006/relationships/slideLayout" Target="../slideLayouts/slideLayout20.xml"/><Relationship Id="rId4" Type="http://schemas.openxmlformats.org/officeDocument/2006/relationships/hyperlink" Target="https://courses.unh.edu/class/202510/13516?ref=https%3A%2F%2Fcourses.unh.edu%2Ftimeroom%3Ftermcode%3D202510%26courseTitle%3Dcola%2B505%26campus%3D%26subject%3D%26courseDelivery%3D%26instructorName%3D%26courseLevel%3D%26creditHours%3D%26courseAttributes%3D%26timeOfDay%3D%26days%3D%26crn%3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liberal.arts@unh.edu" TargetMode="External"/><Relationship Id="rId2" Type="http://schemas.openxmlformats.org/officeDocument/2006/relationships/hyperlink" Target="mailto:Jenni.cook@unh.edu" TargetMode="External"/><Relationship Id="rId1" Type="http://schemas.openxmlformats.org/officeDocument/2006/relationships/slideLayout" Target="../slideLayouts/slideLayout15.xml"/><Relationship Id="rId4" Type="http://schemas.openxmlformats.org/officeDocument/2006/relationships/hyperlink" Target="mailto:Uac.advisors@unh.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y.usnh.edu/pages/get-the-unh-mobile-app" TargetMode="External"/><Relationship Id="rId7" Type="http://schemas.openxmlformats.org/officeDocument/2006/relationships/hyperlink" Target="https://www.unh.edu/writing/cwc" TargetMode="External"/><Relationship Id="rId2" Type="http://schemas.openxmlformats.org/officeDocument/2006/relationships/hyperlink" Target="https://alert.unh.edu/" TargetMode="External"/><Relationship Id="rId1" Type="http://schemas.openxmlformats.org/officeDocument/2006/relationships/slideLayout" Target="../slideLayouts/slideLayout15.xml"/><Relationship Id="rId6" Type="http://schemas.openxmlformats.org/officeDocument/2006/relationships/hyperlink" Target="https://www.unh.edu/mub/student-organizations" TargetMode="External"/><Relationship Id="rId5" Type="http://schemas.openxmlformats.org/officeDocument/2006/relationships/hyperlink" Target="https://catalog.unh.edu/undergraduate/academic-calendar/" TargetMode="External"/><Relationship Id="rId4" Type="http://schemas.openxmlformats.org/officeDocument/2006/relationships/hyperlink" Target="https://www.unh.edu/static-cpa/mobil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usnh.edu/data-services/regulated-data/family-educational-rights-privacy-act-ferpa/ferpa-faq" TargetMode="External"/><Relationship Id="rId3" Type="http://schemas.openxmlformats.org/officeDocument/2006/relationships/hyperlink" Target="https://www.unh.edu/upd/about-department/support-services-division#:~:text=UNH%20Campus%20Service%20Officers%20provide,(603)%20862%2D2328" TargetMode="External"/><Relationship Id="rId7" Type="http://schemas.openxmlformats.org/officeDocument/2006/relationships/hyperlink" Target="https://www.unh.edu/dining/" TargetMode="External"/><Relationship Id="rId2" Type="http://schemas.openxmlformats.org/officeDocument/2006/relationships/hyperlink" Target="https://www.unh.edu/cfar/" TargetMode="External"/><Relationship Id="rId1" Type="http://schemas.openxmlformats.org/officeDocument/2006/relationships/slideLayout" Target="../slideLayouts/slideLayout15.xml"/><Relationship Id="rId6" Type="http://schemas.openxmlformats.org/officeDocument/2006/relationships/hyperlink" Target="https://www.unh.edu/registrar/academic-records/degree-works-degree-evaluation" TargetMode="External"/><Relationship Id="rId5" Type="http://schemas.openxmlformats.org/officeDocument/2006/relationships/hyperlink" Target="https://td.unh.edu/TDClient/60/Portal/KB/ArticleDet?ID=1118" TargetMode="External"/><Relationship Id="rId4" Type="http://schemas.openxmlformats.org/officeDocument/2006/relationships/hyperlink" Target="https://www.unh.edu/upd/Safety-apps" TargetMode="External"/><Relationship Id="rId9" Type="http://schemas.openxmlformats.org/officeDocument/2006/relationships/hyperlink" Target="https://www.unh.edu/financialai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unh.edu/veterans/" TargetMode="External"/><Relationship Id="rId7" Type="http://schemas.openxmlformats.org/officeDocument/2006/relationships/hyperlink" Target="https://www.unh.edu/business-services/" TargetMode="External"/><Relationship Id="rId2" Type="http://schemas.openxmlformats.org/officeDocument/2006/relationships/hyperlink" Target="https://www.unh.edu/health/" TargetMode="External"/><Relationship Id="rId1" Type="http://schemas.openxmlformats.org/officeDocument/2006/relationships/slideLayout" Target="../slideLayouts/slideLayout15.xml"/><Relationship Id="rId6" Type="http://schemas.openxmlformats.org/officeDocument/2006/relationships/hyperlink" Target="https://catalog.unh.edu/srrr/" TargetMode="External"/><Relationship Id="rId5" Type="http://schemas.openxmlformats.org/officeDocument/2006/relationships/hyperlink" Target="https://www.unh.edu/studentaccessibility/prospective-unh-students" TargetMode="External"/><Relationship Id="rId4" Type="http://schemas.openxmlformats.org/officeDocument/2006/relationships/hyperlink" Target="https://www.unh.edu/pac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h.edu/main/parent-portal" TargetMode="External"/><Relationship Id="rId2" Type="http://schemas.openxmlformats.org/officeDocument/2006/relationships/hyperlink" Target="https://td.unh.edu/TDClient/60/Portal/KB/ArticleDet?ID=1118" TargetMode="External"/><Relationship Id="rId1" Type="http://schemas.openxmlformats.org/officeDocument/2006/relationships/slideLayout" Target="../slideLayouts/slideLayout15.xml"/><Relationship Id="rId4" Type="http://schemas.openxmlformats.org/officeDocument/2006/relationships/hyperlink" Target="mailto:Liberal.arts@unh.edu"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unh.edu/sites/default/files/media/pdf/parent-portal-help.pdf"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mailto:vnb1001@usnh.edu" TargetMode="Externa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hyperlink" Target="mailto:Uac.advisors@unh.edu" TargetMode="External"/><Relationship Id="rId2" Type="http://schemas.microsoft.com/office/2014/relationships/chartEx" Target="../charts/chartEx1.xml"/><Relationship Id="rId1" Type="http://schemas.openxmlformats.org/officeDocument/2006/relationships/slideLayout" Target="../slideLayouts/slideLayout19.xml"/><Relationship Id="rId6" Type="http://schemas.openxmlformats.org/officeDocument/2006/relationships/hyperlink" Target="mailto:Liberal.arts@unh.edu" TargetMode="External"/><Relationship Id="rId5" Type="http://schemas.openxmlformats.org/officeDocument/2006/relationships/image" Target="../media/image13.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unh.edu/new-students/orientation/first-year/academic-guides/liberal-arts" TargetMode="External"/><Relationship Id="rId2" Type="http://schemas.openxmlformats.org/officeDocument/2006/relationships/hyperlink" Target="https://www.unh.edu/discovery" TargetMode="External"/><Relationship Id="rId1" Type="http://schemas.openxmlformats.org/officeDocument/2006/relationships/slideLayout" Target="../slideLayouts/slideLayout13.xml"/><Relationship Id="rId4" Type="http://schemas.openxmlformats.org/officeDocument/2006/relationships/hyperlink" Target="https://courses.unh.edu/timero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unh.edu/career/" TargetMode="External"/><Relationship Id="rId3" Type="http://schemas.openxmlformats.org/officeDocument/2006/relationships/hyperlink" Target="https://www.unh.edu/undergrad-research/programs" TargetMode="External"/><Relationship Id="rId7" Type="http://schemas.openxmlformats.org/officeDocument/2006/relationships/hyperlink" Target="https://cola.unh.edu/cola-study-abroad"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unh.edu/nse/" TargetMode="External"/><Relationship Id="rId5" Type="http://schemas.openxmlformats.org/officeDocument/2006/relationships/hyperlink" Target="https://www.unh.edu/global/parents" TargetMode="External"/><Relationship Id="rId4" Type="http://schemas.openxmlformats.org/officeDocument/2006/relationships/hyperlink" Target="https://www.unh.edu/global/education-abroad" TargetMode="External"/><Relationship Id="rId9" Type="http://schemas.openxmlformats.org/officeDocument/2006/relationships/hyperlink" Target="https://cola.unh.edu/global-racial-social-inequality-la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universitysystemnh.sharepoint.com/sites/usnh-workday/SitePages/Student-Worker-Resources.aspx" TargetMode="External"/><Relationship Id="rId2" Type="http://schemas.openxmlformats.org/officeDocument/2006/relationships/hyperlink" Target="https://wd5.myworkday.com/wday/authgwy/usnh/login.htmld" TargetMode="External"/><Relationship Id="rId1" Type="http://schemas.openxmlformats.org/officeDocument/2006/relationships/slideLayout" Target="../slideLayouts/slideLayout20.xml"/><Relationship Id="rId4" Type="http://schemas.openxmlformats.org/officeDocument/2006/relationships/hyperlink" Target="https://www.unh.edu/financialaid/types-aid/work-stud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5446-786F-8CC9-E862-B6CC3FF0DCC3}"/>
              </a:ext>
            </a:extLst>
          </p:cNvPr>
          <p:cNvSpPr>
            <a:spLocks noGrp="1"/>
          </p:cNvSpPr>
          <p:nvPr>
            <p:ph type="ctrTitle"/>
          </p:nvPr>
        </p:nvSpPr>
        <p:spPr>
          <a:xfrm>
            <a:off x="3227788" y="1122363"/>
            <a:ext cx="7440212" cy="2387600"/>
          </a:xfrm>
        </p:spPr>
        <p:txBody>
          <a:bodyPr/>
          <a:lstStyle/>
          <a:p>
            <a:r>
              <a:rPr lang="en-US" sz="3200" dirty="0"/>
              <a:t>College of Liberal Arts Parent Session</a:t>
            </a:r>
          </a:p>
        </p:txBody>
      </p:sp>
      <p:sp>
        <p:nvSpPr>
          <p:cNvPr id="3" name="Subtitle 2">
            <a:extLst>
              <a:ext uri="{FF2B5EF4-FFF2-40B4-BE49-F238E27FC236}">
                <a16:creationId xmlns:a16="http://schemas.microsoft.com/office/drawing/2014/main" id="{34EAA1D1-D189-79DF-6446-BC0F5D7EFB34}"/>
              </a:ext>
            </a:extLst>
          </p:cNvPr>
          <p:cNvSpPr>
            <a:spLocks noGrp="1"/>
          </p:cNvSpPr>
          <p:nvPr>
            <p:ph type="subTitle" idx="1"/>
          </p:nvPr>
        </p:nvSpPr>
        <p:spPr/>
        <p:txBody>
          <a:bodyPr/>
          <a:lstStyle/>
          <a:p>
            <a:r>
              <a:rPr lang="en-US" b="1" dirty="0"/>
              <a:t>                          UNH Student Orientation 2025</a:t>
            </a:r>
          </a:p>
        </p:txBody>
      </p:sp>
      <p:pic>
        <p:nvPicPr>
          <p:cNvPr id="5" name="Picture 4">
            <a:extLst>
              <a:ext uri="{FF2B5EF4-FFF2-40B4-BE49-F238E27FC236}">
                <a16:creationId xmlns:a16="http://schemas.microsoft.com/office/drawing/2014/main" id="{671B3D07-56C2-961B-B3D9-3FCCE20BF64E}"/>
              </a:ext>
            </a:extLst>
          </p:cNvPr>
          <p:cNvPicPr>
            <a:picLocks noChangeAspect="1"/>
          </p:cNvPicPr>
          <p:nvPr/>
        </p:nvPicPr>
        <p:blipFill>
          <a:blip r:embed="rId2"/>
          <a:stretch>
            <a:fillRect/>
          </a:stretch>
        </p:blipFill>
        <p:spPr>
          <a:xfrm>
            <a:off x="750942" y="1939693"/>
            <a:ext cx="2476846" cy="3324689"/>
          </a:xfrm>
          <a:prstGeom prst="rect">
            <a:avLst/>
          </a:prstGeom>
        </p:spPr>
      </p:pic>
    </p:spTree>
    <p:extLst>
      <p:ext uri="{BB962C8B-B14F-4D97-AF65-F5344CB8AC3E}">
        <p14:creationId xmlns:p14="http://schemas.microsoft.com/office/powerpoint/2010/main" val="68529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FD8C7-DD95-4324-1536-94EECA885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8A41C-AE3F-AD57-2E15-E4EC0FDAAC35}"/>
              </a:ext>
            </a:extLst>
          </p:cNvPr>
          <p:cNvSpPr>
            <a:spLocks noGrp="1"/>
          </p:cNvSpPr>
          <p:nvPr>
            <p:ph type="title"/>
          </p:nvPr>
        </p:nvSpPr>
        <p:spPr>
          <a:xfrm>
            <a:off x="849133" y="571505"/>
            <a:ext cx="10123667" cy="870271"/>
          </a:xfrm>
        </p:spPr>
        <p:txBody>
          <a:bodyPr/>
          <a:lstStyle/>
          <a:p>
            <a:r>
              <a:rPr lang="en-US" dirty="0"/>
              <a:t>Internships</a:t>
            </a:r>
          </a:p>
        </p:txBody>
      </p:sp>
      <p:sp>
        <p:nvSpPr>
          <p:cNvPr id="3" name="Text Placeholder 2">
            <a:extLst>
              <a:ext uri="{FF2B5EF4-FFF2-40B4-BE49-F238E27FC236}">
                <a16:creationId xmlns:a16="http://schemas.microsoft.com/office/drawing/2014/main" id="{B93EE685-7F1B-B42D-80DB-EE10C823E7EA}"/>
              </a:ext>
            </a:extLst>
          </p:cNvPr>
          <p:cNvSpPr>
            <a:spLocks noGrp="1"/>
          </p:cNvSpPr>
          <p:nvPr>
            <p:ph type="body" sz="quarter" idx="10"/>
          </p:nvPr>
        </p:nvSpPr>
        <p:spPr>
          <a:xfrm>
            <a:off x="849133" y="1858276"/>
            <a:ext cx="4691696" cy="3657600"/>
          </a:xfrm>
        </p:spPr>
        <p:txBody>
          <a:bodyPr/>
          <a:lstStyle/>
          <a:p>
            <a:pPr marL="0" indent="0">
              <a:buNone/>
            </a:pPr>
            <a:r>
              <a:rPr lang="en-US" sz="2400" b="1" dirty="0"/>
              <a:t>Opportunities</a:t>
            </a:r>
          </a:p>
          <a:p>
            <a:pPr marL="0" indent="0">
              <a:buNone/>
            </a:pPr>
            <a:endParaRPr lang="en-US" sz="2400" dirty="0"/>
          </a:p>
          <a:p>
            <a:pPr marL="0" indent="0">
              <a:buNone/>
            </a:pPr>
            <a:r>
              <a:rPr lang="en-US" sz="2400" dirty="0"/>
              <a:t>200+ shared by our Internship Coordinator last year</a:t>
            </a:r>
          </a:p>
          <a:p>
            <a:pPr marL="0" indent="0">
              <a:buNone/>
            </a:pPr>
            <a:endParaRPr lang="en-US" sz="2400" dirty="0"/>
          </a:p>
          <a:p>
            <a:pPr marL="0" indent="0">
              <a:buNone/>
            </a:pPr>
            <a:r>
              <a:rPr lang="en-US" sz="2400" dirty="0">
                <a:hlinkClick r:id="rId2"/>
              </a:rPr>
              <a:t>9000+ on Handshake</a:t>
            </a:r>
            <a:endParaRPr lang="en-US" sz="2400" dirty="0"/>
          </a:p>
          <a:p>
            <a:pPr marL="0" indent="0">
              <a:buNone/>
            </a:pPr>
            <a:endParaRPr lang="en-US" sz="2400" dirty="0"/>
          </a:p>
          <a:p>
            <a:pPr marL="0" indent="0">
              <a:buNone/>
            </a:pPr>
            <a:r>
              <a:rPr lang="en-US" sz="2400" dirty="0"/>
              <a:t>Fields include sales, marketing, mental health care, education, art and entertainment, museums, pharmaceuticals, government, etc. </a:t>
            </a:r>
          </a:p>
        </p:txBody>
      </p:sp>
      <p:sp>
        <p:nvSpPr>
          <p:cNvPr id="5" name="Text Placeholder 2">
            <a:extLst>
              <a:ext uri="{FF2B5EF4-FFF2-40B4-BE49-F238E27FC236}">
                <a16:creationId xmlns:a16="http://schemas.microsoft.com/office/drawing/2014/main" id="{7AD94D38-31CF-FB9E-40FD-AF1110B7C8EE}"/>
              </a:ext>
            </a:extLst>
          </p:cNvPr>
          <p:cNvSpPr txBox="1">
            <a:spLocks/>
          </p:cNvSpPr>
          <p:nvPr/>
        </p:nvSpPr>
        <p:spPr>
          <a:xfrm>
            <a:off x="6259329" y="1858276"/>
            <a:ext cx="4610100" cy="3657600"/>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400"/>
              </a:spcBef>
              <a:buFont typeface="Arial" panose="020B0604020202020204" pitchFamily="34" charset="0"/>
              <a:buChar char="•"/>
              <a:defRPr sz="2000" kern="1200" baseline="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Resources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3"/>
              </a:rPr>
              <a:t>On-Campus Job &amp; Internship Fairs</a:t>
            </a: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Pre-Internship Advising</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Internship Opportunity Fund</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4"/>
              </a:rPr>
              <a:t>COLA 505 – Hired: A Boot Camp</a:t>
            </a:r>
            <a:endParaRPr lang="en-US" sz="2400" dirty="0"/>
          </a:p>
        </p:txBody>
      </p:sp>
    </p:spTree>
    <p:extLst>
      <p:ext uri="{BB962C8B-B14F-4D97-AF65-F5344CB8AC3E}">
        <p14:creationId xmlns:p14="http://schemas.microsoft.com/office/powerpoint/2010/main" val="70665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8DA0-9C8F-3A48-BB5A-7E50F83030BC}"/>
              </a:ext>
            </a:extLst>
          </p:cNvPr>
          <p:cNvSpPr>
            <a:spLocks noGrp="1"/>
          </p:cNvSpPr>
          <p:nvPr>
            <p:ph type="title"/>
          </p:nvPr>
        </p:nvSpPr>
        <p:spPr/>
        <p:txBody>
          <a:bodyPr/>
          <a:lstStyle/>
          <a:p>
            <a:r>
              <a:rPr lang="en-US" dirty="0"/>
              <a:t>Contact information and course listings</a:t>
            </a:r>
          </a:p>
        </p:txBody>
      </p:sp>
      <p:sp>
        <p:nvSpPr>
          <p:cNvPr id="3" name="Text Placeholder 2">
            <a:extLst>
              <a:ext uri="{FF2B5EF4-FFF2-40B4-BE49-F238E27FC236}">
                <a16:creationId xmlns:a16="http://schemas.microsoft.com/office/drawing/2014/main" id="{013CD424-A7C2-9F4C-B38C-9B60A069140F}"/>
              </a:ext>
            </a:extLst>
          </p:cNvPr>
          <p:cNvSpPr>
            <a:spLocks noGrp="1"/>
          </p:cNvSpPr>
          <p:nvPr>
            <p:ph type="body" sz="quarter" idx="10"/>
          </p:nvPr>
        </p:nvSpPr>
        <p:spPr>
          <a:xfrm>
            <a:off x="1219200" y="1828799"/>
            <a:ext cx="9753600" cy="4360985"/>
          </a:xfrm>
        </p:spPr>
        <p:txBody>
          <a:bodyPr>
            <a:normAutofit fontScale="25000" lnSpcReduction="20000"/>
          </a:bodyPr>
          <a:lstStyle/>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College of Liberal Arts Dean’s Office</a:t>
            </a:r>
          </a:p>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Murkland Hall, 110</a:t>
            </a:r>
          </a:p>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603-862-2062</a:t>
            </a:r>
          </a:p>
          <a:p>
            <a:pPr marR="0" indent="0">
              <a:lnSpc>
                <a:spcPct val="107000"/>
              </a:lnSpc>
              <a:spcBef>
                <a:spcPts val="0"/>
              </a:spcBef>
              <a:spcAft>
                <a:spcPts val="0"/>
              </a:spcAft>
              <a:buNone/>
            </a:pPr>
            <a:r>
              <a:rPr lang="en-US" sz="9600"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Jenni.cook@unh.edu</a:t>
            </a:r>
            <a:r>
              <a:rPr lang="en-US" sz="9600" dirty="0">
                <a:effectLst/>
                <a:latin typeface="Calibri" panose="020F0502020204030204" pitchFamily="34" charset="0"/>
                <a:ea typeface="Calibri" panose="020F0502020204030204" pitchFamily="34" charset="0"/>
                <a:cs typeface="Times New Roman" panose="02020603050405020304" pitchFamily="18" charset="0"/>
              </a:rPr>
              <a:t> or </a:t>
            </a:r>
            <a:r>
              <a:rPr lang="en-US" sz="96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liberal.arts@unh.edu</a:t>
            </a:r>
            <a:endParaRPr lang="en-US" sz="9600" u="sng"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Undeclared COLA and have an advising question?  </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Bef>
                <a:spcPts val="0"/>
              </a:spcBef>
              <a:buNone/>
            </a:pPr>
            <a:r>
              <a:rPr lang="en-US" sz="9600" u="sng" dirty="0">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Uac.advisors@unh.edu</a:t>
            </a:r>
            <a:endParaRPr lang="en-US" sz="9600" dirty="0">
              <a:effectLst/>
              <a:latin typeface="Calibri" panose="020F0502020204030204" pitchFamily="34" charset="0"/>
              <a:ea typeface="Calibri" panose="020F0502020204030204" pitchFamily="34" charset="0"/>
            </a:endParaRPr>
          </a:p>
          <a:p>
            <a:pPr marR="0" indent="0">
              <a:lnSpc>
                <a:spcPct val="107000"/>
              </a:lnSpc>
              <a:spcBef>
                <a:spcPts val="0"/>
              </a:spcBef>
              <a:spcAft>
                <a:spcPts val="0"/>
              </a:spcAft>
              <a:buNone/>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indent="0">
              <a:spcBef>
                <a:spcPts val="1000"/>
              </a:spcBef>
              <a:buNone/>
            </a:pPr>
            <a:endParaRPr lang="en-US" sz="9600" dirty="0">
              <a:latin typeface="+mn-lt"/>
            </a:endParaRPr>
          </a:p>
          <a:p>
            <a:pPr indent="0">
              <a:spcBef>
                <a:spcPts val="1000"/>
              </a:spcBef>
              <a:buNone/>
            </a:pPr>
            <a:r>
              <a:rPr lang="en-US" sz="9600" dirty="0">
                <a:latin typeface="+mn-lt"/>
              </a:rPr>
              <a:t> </a:t>
            </a:r>
          </a:p>
          <a:p>
            <a:pPr indent="0">
              <a:spcBef>
                <a:spcPts val="1000"/>
              </a:spcBef>
              <a:buNone/>
            </a:pPr>
            <a:r>
              <a:rPr lang="en-US" sz="9600" dirty="0">
                <a:latin typeface="+mn-lt"/>
              </a:rPr>
              <a:t> </a:t>
            </a:r>
          </a:p>
          <a:p>
            <a:pPr>
              <a:spcBef>
                <a:spcPts val="1000"/>
              </a:spcBef>
            </a:pPr>
            <a:endParaRPr lang="en-US" dirty="0"/>
          </a:p>
        </p:txBody>
      </p:sp>
    </p:spTree>
    <p:extLst>
      <p:ext uri="{BB962C8B-B14F-4D97-AF65-F5344CB8AC3E}">
        <p14:creationId xmlns:p14="http://schemas.microsoft.com/office/powerpoint/2010/main" val="273106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ABFA-5C8A-490D-8533-3D9BA2229D99}"/>
              </a:ext>
            </a:extLst>
          </p:cNvPr>
          <p:cNvSpPr>
            <a:spLocks noGrp="1"/>
          </p:cNvSpPr>
          <p:nvPr>
            <p:ph type="title"/>
          </p:nvPr>
        </p:nvSpPr>
        <p:spPr/>
        <p:txBody>
          <a:bodyPr/>
          <a:lstStyle/>
          <a:p>
            <a:r>
              <a:rPr lang="en-US" dirty="0"/>
              <a:t>Resources </a:t>
            </a:r>
          </a:p>
        </p:txBody>
      </p:sp>
      <p:sp>
        <p:nvSpPr>
          <p:cNvPr id="3" name="Text Placeholder 2">
            <a:extLst>
              <a:ext uri="{FF2B5EF4-FFF2-40B4-BE49-F238E27FC236}">
                <a16:creationId xmlns:a16="http://schemas.microsoft.com/office/drawing/2014/main" id="{6D421C50-0652-4AF9-BC8F-DDA1026C17F4}"/>
              </a:ext>
            </a:extLst>
          </p:cNvPr>
          <p:cNvSpPr>
            <a:spLocks noGrp="1"/>
          </p:cNvSpPr>
          <p:nvPr>
            <p:ph type="body" sz="quarter" idx="10"/>
          </p:nvPr>
        </p:nvSpPr>
        <p:spPr>
          <a:xfrm>
            <a:off x="1014608" y="1828800"/>
            <a:ext cx="9958192" cy="4709786"/>
          </a:xfrm>
        </p:spPr>
        <p:txBody>
          <a:bodyPr/>
          <a:lstStyle/>
          <a:p>
            <a:pPr marL="0" marR="0">
              <a:lnSpc>
                <a:spcPct val="107000"/>
              </a:lnSpc>
              <a:spcBef>
                <a:spcPts val="0"/>
              </a:spcBef>
              <a:spcAft>
                <a:spcPts val="0"/>
              </a:spcAft>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up for UNH alerts: </a:t>
            </a:r>
            <a:r>
              <a:rPr lang="en-US"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https://alert.unh.edu/</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Get the UNH mobile app: </a:t>
            </a:r>
            <a:r>
              <a:rPr lang="en-US" sz="2000" b="1" dirty="0">
                <a:highlight>
                  <a:srgbClr val="FFFF00"/>
                </a:highlight>
                <a:hlinkClick r:id="rId3">
                  <a:extLst>
                    <a:ext uri="{A12FA001-AC4F-418D-AE19-62706E023703}">
                      <ahyp:hlinkClr xmlns:ahyp="http://schemas.microsoft.com/office/drawing/2018/hyperlinkcolor" val="tx"/>
                    </a:ext>
                  </a:extLst>
                </a:hlinkClick>
              </a:rPr>
              <a:t>Get the UNH Mobile App - University System of New Hampshire</a:t>
            </a:r>
            <a:r>
              <a:rPr lang="en-US" sz="24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Academic Calendar: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https://catalog.unh.edu/undergraduate/academic-calendar/</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 Orgs: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https://www.unh.edu/mub/student-organizations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Webcat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https://my.usnh.edu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Writing Center: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https://www.unh.edu/writing/cwc</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Technology Help Desk in Dimond Library 603-862-2525</a:t>
            </a: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245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7C85-58B0-4621-8F2B-B56B8F0F52AE}"/>
              </a:ext>
            </a:extLst>
          </p:cNvPr>
          <p:cNvSpPr>
            <a:spLocks noGrp="1"/>
          </p:cNvSpPr>
          <p:nvPr>
            <p:ph type="title"/>
          </p:nvPr>
        </p:nvSpPr>
        <p:spPr/>
        <p:txBody>
          <a:bodyPr/>
          <a:lstStyle/>
          <a:p>
            <a:r>
              <a:rPr lang="en-US" dirty="0"/>
              <a:t>Resources </a:t>
            </a:r>
          </a:p>
        </p:txBody>
      </p:sp>
      <p:sp>
        <p:nvSpPr>
          <p:cNvPr id="3" name="Text Placeholder 2">
            <a:extLst>
              <a:ext uri="{FF2B5EF4-FFF2-40B4-BE49-F238E27FC236}">
                <a16:creationId xmlns:a16="http://schemas.microsoft.com/office/drawing/2014/main" id="{E92AD377-0DAB-4363-8350-262293C644C8}"/>
              </a:ext>
            </a:extLst>
          </p:cNvPr>
          <p:cNvSpPr>
            <a:spLocks noGrp="1"/>
          </p:cNvSpPr>
          <p:nvPr>
            <p:ph type="body" sz="quarter" idx="10"/>
          </p:nvPr>
        </p:nvSpPr>
        <p:spPr>
          <a:xfrm>
            <a:off x="1219200" y="1828800"/>
            <a:ext cx="9753600" cy="4359058"/>
          </a:xfrm>
        </p:spPr>
        <p:txBody>
          <a:bodyPr/>
          <a:lstStyle/>
          <a:p>
            <a:pPr marL="0" marR="0">
              <a:lnSpc>
                <a:spcPct val="107000"/>
              </a:lnSpc>
              <a:spcBef>
                <a:spcPts val="0"/>
              </a:spcBef>
              <a:spcAft>
                <a:spcPts val="800"/>
              </a:spcAft>
            </a:pP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CfAR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(Center for Academic Resources):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https://www.unh.edu/cfar/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Campus safety/rides/walking escorts: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https://www.unh.edu/upd/about-department/support-services-division#:~:text=UNH%20Campus%20Service%20Officers%20provide,(603)%20862%2D2328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app: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https://www.unh.edu/upd/Safety-apps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Bef>
                <a:spcPts val="0"/>
              </a:spcBef>
              <a:spcAft>
                <a:spcPts val="800"/>
              </a:spcAft>
            </a:pP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Computer and Software Recommendations for students:</a:t>
            </a:r>
          </a:p>
          <a:p>
            <a:pPr marL="742950" lvl="1" indent="-285750">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https://td.unh.edu/TDClient/60/Portal/KB/ArticleDet?ID=1118</a:t>
            </a:r>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Degree Works: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https://www.unh.edu/registrar/academic-records/degree-works-degree-evaluation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Dining: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https://www.unh.edu/dining/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FERPA FAQs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https://www.usnh.edu/data-services/regulated-data/family-educational-rights-privacy-act-ferpa/ferpa-faq</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 Aid: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https://www.unh.edu/financialaid/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indent="0">
              <a:buNone/>
            </a:pPr>
            <a:endParaRPr lang="en-US" dirty="0"/>
          </a:p>
        </p:txBody>
      </p:sp>
    </p:spTree>
    <p:extLst>
      <p:ext uri="{BB962C8B-B14F-4D97-AF65-F5344CB8AC3E}">
        <p14:creationId xmlns:p14="http://schemas.microsoft.com/office/powerpoint/2010/main" val="160358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7AB1-84AC-4BEF-8D8D-E633B9061188}"/>
              </a:ext>
            </a:extLst>
          </p:cNvPr>
          <p:cNvSpPr>
            <a:spLocks noGrp="1"/>
          </p:cNvSpPr>
          <p:nvPr>
            <p:ph type="title"/>
          </p:nvPr>
        </p:nvSpPr>
        <p:spPr/>
        <p:txBody>
          <a:bodyPr/>
          <a:lstStyle/>
          <a:p>
            <a:r>
              <a:rPr lang="en-US" dirty="0"/>
              <a:t>Resources Continued</a:t>
            </a:r>
          </a:p>
        </p:txBody>
      </p:sp>
      <p:sp>
        <p:nvSpPr>
          <p:cNvPr id="3" name="Text Placeholder 2">
            <a:extLst>
              <a:ext uri="{FF2B5EF4-FFF2-40B4-BE49-F238E27FC236}">
                <a16:creationId xmlns:a16="http://schemas.microsoft.com/office/drawing/2014/main" id="{B88D6373-7AED-483E-AA84-B7E8FB6ACEDA}"/>
              </a:ext>
            </a:extLst>
          </p:cNvPr>
          <p:cNvSpPr>
            <a:spLocks noGrp="1"/>
          </p:cNvSpPr>
          <p:nvPr>
            <p:ph type="body" sz="quarter" idx="10"/>
          </p:nvPr>
        </p:nvSpPr>
        <p:spPr>
          <a:xfrm>
            <a:off x="1219200" y="1828800"/>
            <a:ext cx="9665918" cy="4672208"/>
          </a:xfrm>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Health &amp; Wellness: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https://www.unh.edu/health/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Military and Veteran Services: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https://www.unh.edu/veterans/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MyUSNH</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the students-they log in to this)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Canvas Support contact info for 24/7 support within Canvas </a:t>
            </a:r>
          </a:p>
          <a:p>
            <a:pPr marL="0" marR="0">
              <a:lnSpc>
                <a:spcPct val="107000"/>
              </a:lnSpc>
              <a:spcBef>
                <a:spcPts val="0"/>
              </a:spcBef>
              <a:spcAft>
                <a:spcPts val="800"/>
              </a:spcAft>
            </a:pPr>
            <a:r>
              <a:rPr lang="en-US" sz="2400" dirty="0">
                <a:solidFill>
                  <a:schemeClr val="accent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PACS (Psychological and Counseling Services): </a:t>
            </a:r>
            <a:r>
              <a:rPr lang="en-US" sz="2400" u="sng" dirty="0">
                <a:solidFill>
                  <a:schemeClr val="accent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https://www.unh.edu/pacs/</a:t>
            </a:r>
            <a:r>
              <a:rPr lang="en-US" sz="2400" dirty="0">
                <a:solidFill>
                  <a:schemeClr val="accent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solidFill>
                  <a:schemeClr val="accent4"/>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SAS (Student Accessibility Services): </a:t>
            </a:r>
            <a:r>
              <a:rPr lang="en-US" sz="2400" dirty="0">
                <a:solidFill>
                  <a:schemeClr val="accent4"/>
                </a:solidFill>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https://www.unh.edu/studentaccessibility/prospective-unh-students</a:t>
            </a:r>
            <a:r>
              <a:rPr lang="en-US" sz="2400" dirty="0">
                <a:solidFill>
                  <a:schemeClr val="accent4"/>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accent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SRRR (Student rights, rules, &amp; responsibilities: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https://catalog.unh.edu/srrr/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Student Accounts: </a:t>
            </a:r>
            <a:r>
              <a:rPr lang="en-US" sz="2000" dirty="0">
                <a:hlinkClick r:id="rId7"/>
              </a:rPr>
              <a:t>Student Accounts | University of New Hampshire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169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CBE7AB-4445-521B-975C-00250E36BAD0}"/>
              </a:ext>
            </a:extLst>
          </p:cNvPr>
          <p:cNvSpPr txBox="1"/>
          <p:nvPr/>
        </p:nvSpPr>
        <p:spPr>
          <a:xfrm>
            <a:off x="589560" y="856180"/>
            <a:ext cx="4973040" cy="1128068"/>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2800" b="1" i="0" u="none" strike="noStrike" dirty="0">
                <a:solidFill>
                  <a:srgbClr val="013591"/>
                </a:solidFill>
                <a:effectLst/>
                <a:latin typeface="+mj-lt"/>
                <a:ea typeface="+mj-ea"/>
                <a:cs typeface="+mj-cs"/>
              </a:rPr>
              <a:t>The Center for Academic Resources</a:t>
            </a:r>
          </a:p>
          <a:p>
            <a:pPr>
              <a:lnSpc>
                <a:spcPct val="90000"/>
              </a:lnSpc>
              <a:spcBef>
                <a:spcPct val="0"/>
              </a:spcBef>
              <a:spcAft>
                <a:spcPts val="600"/>
              </a:spcAft>
            </a:pPr>
            <a:r>
              <a:rPr lang="en-US" sz="2800" b="1" i="1" dirty="0">
                <a:solidFill>
                  <a:srgbClr val="013591"/>
                </a:solidFill>
                <a:latin typeface="+mj-lt"/>
                <a:ea typeface="+mj-ea"/>
                <a:cs typeface="+mj-cs"/>
              </a:rPr>
              <a:t>Time Management</a:t>
            </a:r>
            <a:endParaRPr lang="en-US" sz="2800" i="1" dirty="0">
              <a:solidFill>
                <a:srgbClr val="013591"/>
              </a:solidFill>
              <a:latin typeface="+mj-lt"/>
              <a:ea typeface="+mj-ea"/>
              <a:cs typeface="+mj-cs"/>
            </a:endParaRPr>
          </a:p>
        </p:txBody>
      </p:sp>
      <p:sp>
        <p:nvSpPr>
          <p:cNvPr id="6" name="TextBox 5">
            <a:extLst>
              <a:ext uri="{FF2B5EF4-FFF2-40B4-BE49-F238E27FC236}">
                <a16:creationId xmlns:a16="http://schemas.microsoft.com/office/drawing/2014/main" id="{4B77A31A-D1A4-9B9F-33B4-1D3D4BCA14B9}"/>
              </a:ext>
            </a:extLst>
          </p:cNvPr>
          <p:cNvSpPr txBox="1"/>
          <p:nvPr/>
        </p:nvSpPr>
        <p:spPr>
          <a:xfrm>
            <a:off x="159341" y="2330505"/>
            <a:ext cx="5526468" cy="3444011"/>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solidFill>
                  <a:srgbClr val="013591"/>
                </a:solidFill>
              </a:rPr>
              <a:t>Find tools that work for you for time management</a:t>
            </a:r>
          </a:p>
          <a:p>
            <a:pPr marL="285750" indent="-228600">
              <a:lnSpc>
                <a:spcPct val="90000"/>
              </a:lnSpc>
              <a:spcAft>
                <a:spcPts val="600"/>
              </a:spcAft>
              <a:buFont typeface="Arial" panose="020B0604020202020204" pitchFamily="34" charset="0"/>
              <a:buChar char="•"/>
            </a:pPr>
            <a:r>
              <a:rPr lang="en-US" sz="2000" dirty="0">
                <a:solidFill>
                  <a:srgbClr val="013591"/>
                </a:solidFill>
              </a:rPr>
              <a:t>Create Daily, Weekly and Monthly Calendars</a:t>
            </a:r>
          </a:p>
          <a:p>
            <a:pPr marL="285750" indent="-228600">
              <a:lnSpc>
                <a:spcPct val="90000"/>
              </a:lnSpc>
              <a:spcAft>
                <a:spcPts val="600"/>
              </a:spcAft>
              <a:buFont typeface="Arial" panose="020B0604020202020204" pitchFamily="34" charset="0"/>
              <a:buChar char="•"/>
            </a:pPr>
            <a:r>
              <a:rPr lang="en-US" sz="2000" dirty="0">
                <a:solidFill>
                  <a:srgbClr val="013591"/>
                </a:solidFill>
              </a:rPr>
              <a:t>Learn how to make a to-do folder</a:t>
            </a:r>
          </a:p>
          <a:p>
            <a:pPr marL="285750" indent="-228600">
              <a:lnSpc>
                <a:spcPct val="90000"/>
              </a:lnSpc>
              <a:spcAft>
                <a:spcPts val="600"/>
              </a:spcAft>
              <a:buFont typeface="Arial" panose="020B0604020202020204" pitchFamily="34" charset="0"/>
              <a:buChar char="•"/>
            </a:pPr>
            <a:r>
              <a:rPr lang="en-US" sz="2000" dirty="0">
                <a:solidFill>
                  <a:srgbClr val="013591"/>
                </a:solidFill>
              </a:rPr>
              <a:t>Find study space</a:t>
            </a:r>
          </a:p>
        </p:txBody>
      </p:sp>
      <p:pic>
        <p:nvPicPr>
          <p:cNvPr id="4" name="Picture 3">
            <a:extLst>
              <a:ext uri="{FF2B5EF4-FFF2-40B4-BE49-F238E27FC236}">
                <a16:creationId xmlns:a16="http://schemas.microsoft.com/office/drawing/2014/main" id="{EBC6B966-B320-B2EF-EA3C-8AD718BB38FA}"/>
              </a:ext>
            </a:extLst>
          </p:cNvPr>
          <p:cNvPicPr>
            <a:picLocks noChangeAspect="1"/>
          </p:cNvPicPr>
          <p:nvPr/>
        </p:nvPicPr>
        <p:blipFill rotWithShape="1">
          <a:blip r:embed="rId2"/>
          <a:srcRect t="867" r="4" b="2198"/>
          <a:stretch/>
        </p:blipFill>
        <p:spPr>
          <a:xfrm>
            <a:off x="5977788" y="799352"/>
            <a:ext cx="5425410" cy="5259296"/>
          </a:xfrm>
          <a:prstGeom prst="rect">
            <a:avLst/>
          </a:prstGeom>
        </p:spPr>
      </p:pic>
    </p:spTree>
    <p:extLst>
      <p:ext uri="{BB962C8B-B14F-4D97-AF65-F5344CB8AC3E}">
        <p14:creationId xmlns:p14="http://schemas.microsoft.com/office/powerpoint/2010/main" val="252513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6FC0-B9E4-4A70-8512-50BC5C8B49DC}"/>
              </a:ext>
            </a:extLst>
          </p:cNvPr>
          <p:cNvSpPr>
            <a:spLocks noGrp="1"/>
          </p:cNvSpPr>
          <p:nvPr>
            <p:ph type="title"/>
          </p:nvPr>
        </p:nvSpPr>
        <p:spPr/>
        <p:txBody>
          <a:bodyPr>
            <a:normAutofit fontScale="90000"/>
          </a:bodyPr>
          <a:lstStyle/>
          <a:p>
            <a:r>
              <a:rPr lang="en-US" dirty="0"/>
              <a:t>What should your student do after orientation and before Wildcat Days/Move-in?</a:t>
            </a:r>
          </a:p>
        </p:txBody>
      </p:sp>
      <p:sp>
        <p:nvSpPr>
          <p:cNvPr id="3" name="Text Placeholder 2">
            <a:extLst>
              <a:ext uri="{FF2B5EF4-FFF2-40B4-BE49-F238E27FC236}">
                <a16:creationId xmlns:a16="http://schemas.microsoft.com/office/drawing/2014/main" id="{FCC6EBE7-D51E-4900-A88D-57742CEC613C}"/>
              </a:ext>
            </a:extLst>
          </p:cNvPr>
          <p:cNvSpPr>
            <a:spLocks noGrp="1"/>
          </p:cNvSpPr>
          <p:nvPr>
            <p:ph type="body" sz="quarter" idx="10"/>
          </p:nvPr>
        </p:nvSpPr>
        <p:spPr>
          <a:xfrm>
            <a:off x="1219200" y="1828799"/>
            <a:ext cx="9753600" cy="4895557"/>
          </a:xfrm>
        </p:spPr>
        <p:txBody>
          <a:bodyPr/>
          <a:lstStyle/>
          <a:p>
            <a:pPr marL="914400" lvl="1" indent="-457200">
              <a:buFont typeface="Arial" panose="020B0604020202020204" pitchFamily="34" charset="0"/>
              <a:buChar char="•"/>
            </a:pPr>
            <a:r>
              <a:rPr lang="en-US" sz="2400" dirty="0"/>
              <a:t>Regularly/once per day check your UNH email; set up to get notifications</a:t>
            </a:r>
          </a:p>
          <a:p>
            <a:pPr marL="914400" lvl="1" indent="-457200">
              <a:buFont typeface="Arial" panose="020B0604020202020204" pitchFamily="34" charset="0"/>
              <a:buChar char="•"/>
            </a:pPr>
            <a:r>
              <a:rPr lang="en-US" sz="2400" dirty="0"/>
              <a:t>Log in to </a:t>
            </a:r>
            <a:r>
              <a:rPr lang="en-US" sz="2400" dirty="0" err="1"/>
              <a:t>Webcat</a:t>
            </a:r>
            <a:r>
              <a:rPr lang="en-US" sz="2400" dirty="0"/>
              <a:t> to see your schedule</a:t>
            </a:r>
          </a:p>
          <a:p>
            <a:pPr marL="914400" lvl="1" indent="-457200">
              <a:buFont typeface="Arial" panose="020B0604020202020204" pitchFamily="34" charset="0"/>
              <a:buChar char="•"/>
            </a:pPr>
            <a:r>
              <a:rPr lang="en-US" sz="2400" dirty="0" err="1"/>
              <a:t>CfAR</a:t>
            </a:r>
            <a:r>
              <a:rPr lang="en-US" sz="2400" dirty="0"/>
              <a:t>, SAS, and PACS</a:t>
            </a:r>
          </a:p>
          <a:p>
            <a:pPr marL="914400" lvl="1" indent="-457200">
              <a:buFont typeface="Arial" panose="020B0604020202020204" pitchFamily="34" charset="0"/>
              <a:buChar char="•"/>
            </a:pPr>
            <a:r>
              <a:rPr lang="en-US" sz="2400" dirty="0"/>
              <a:t>Booklist on courses.unh.edu</a:t>
            </a:r>
          </a:p>
          <a:p>
            <a:pPr marL="914400" lvl="1" indent="-457200">
              <a:buFont typeface="Arial" panose="020B0604020202020204" pitchFamily="34" charset="0"/>
              <a:buChar char="•"/>
            </a:pPr>
            <a:r>
              <a:rPr lang="en-US" sz="2400" dirty="0"/>
              <a:t>Software and Hardware recommendations: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Bef>
                <a:spcPts val="0"/>
              </a:spcBef>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https://td.unh.edu/TDClient/60/Portal/KB/ArticleDet?ID=1118</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p>
          <a:p>
            <a:pPr marL="914400" lvl="1" indent="-457200">
              <a:buFont typeface="Arial" panose="020B0604020202020204" pitchFamily="34" charset="0"/>
              <a:buChar char="•"/>
            </a:pPr>
            <a:r>
              <a:rPr lang="en-US" sz="2400" dirty="0"/>
              <a:t>Parent Portal: </a:t>
            </a:r>
            <a:r>
              <a:rPr lang="en-US" sz="2400" dirty="0">
                <a:hlinkClick r:id="rId3">
                  <a:extLst>
                    <a:ext uri="{A12FA001-AC4F-418D-AE19-62706E023703}">
                      <ahyp:hlinkClr xmlns:ahyp="http://schemas.microsoft.com/office/drawing/2018/hyperlinkcolor" val="tx"/>
                    </a:ext>
                  </a:extLst>
                </a:hlinkClick>
              </a:rPr>
              <a:t>https://www.unh.edu/main/parent-portal</a:t>
            </a:r>
            <a:r>
              <a:rPr lang="en-US" sz="2400" dirty="0"/>
              <a:t> </a:t>
            </a:r>
          </a:p>
          <a:p>
            <a:pPr marL="914400" lvl="1" indent="-457200">
              <a:buFont typeface="Arial" panose="020B0604020202020204" pitchFamily="34" charset="0"/>
              <a:buChar char="•"/>
            </a:pPr>
            <a:r>
              <a:rPr lang="en-US" sz="2400" dirty="0">
                <a:hlinkClick r:id="rId4">
                  <a:extLst>
                    <a:ext uri="{A12FA001-AC4F-418D-AE19-62706E023703}">
                      <ahyp:hlinkClr xmlns:ahyp="http://schemas.microsoft.com/office/drawing/2018/hyperlinkcolor" val="tx"/>
                    </a:ext>
                  </a:extLst>
                </a:hlinkClick>
              </a:rPr>
              <a:t>Liberal.arts@unh.edu</a:t>
            </a:r>
            <a:r>
              <a:rPr lang="en-US" sz="2400" dirty="0"/>
              <a:t> or 603-862-2062</a:t>
            </a:r>
          </a:p>
          <a:p>
            <a:pPr marL="914400" lvl="1" indent="-457200">
              <a:buFont typeface="Arial" panose="020B0604020202020204" pitchFamily="34" charset="0"/>
              <a:buChar char="•"/>
            </a:pPr>
            <a:r>
              <a:rPr lang="en-US" sz="2400" dirty="0" err="1"/>
              <a:t>MyUNH</a:t>
            </a:r>
            <a:r>
              <a:rPr lang="en-US" sz="2400" dirty="0"/>
              <a:t>: Degree Works, Canvas, MWS (Wildcat Days/move-in)</a:t>
            </a:r>
          </a:p>
          <a:p>
            <a:pPr marL="914400" lvl="1" indent="-457200">
              <a:buFont typeface="Arial" panose="020B0604020202020204" pitchFamily="34" charset="0"/>
              <a:buChar char="•"/>
            </a:pPr>
            <a:r>
              <a:rPr lang="en-US" sz="2400" dirty="0"/>
              <a:t>UNH IT Help Desk: 1-603-862-2525</a:t>
            </a:r>
          </a:p>
          <a:p>
            <a:endParaRPr lang="en-US" dirty="0"/>
          </a:p>
        </p:txBody>
      </p:sp>
    </p:spTree>
    <p:extLst>
      <p:ext uri="{BB962C8B-B14F-4D97-AF65-F5344CB8AC3E}">
        <p14:creationId xmlns:p14="http://schemas.microsoft.com/office/powerpoint/2010/main" val="250270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B979-939E-494B-BD39-0103D74CE0EC}"/>
              </a:ext>
            </a:extLst>
          </p:cNvPr>
          <p:cNvSpPr>
            <a:spLocks noGrp="1"/>
          </p:cNvSpPr>
          <p:nvPr>
            <p:ph type="title"/>
          </p:nvPr>
        </p:nvSpPr>
        <p:spPr/>
        <p:txBody>
          <a:bodyPr/>
          <a:lstStyle/>
          <a:p>
            <a:r>
              <a:rPr lang="en-US" dirty="0"/>
              <a:t>Parent Portal info</a:t>
            </a:r>
          </a:p>
        </p:txBody>
      </p:sp>
      <p:sp>
        <p:nvSpPr>
          <p:cNvPr id="3" name="Text Placeholder 2">
            <a:extLst>
              <a:ext uri="{FF2B5EF4-FFF2-40B4-BE49-F238E27FC236}">
                <a16:creationId xmlns:a16="http://schemas.microsoft.com/office/drawing/2014/main" id="{ADDE4097-B652-44A2-944B-EA36C14B6EE9}"/>
              </a:ext>
            </a:extLst>
          </p:cNvPr>
          <p:cNvSpPr>
            <a:spLocks noGrp="1"/>
          </p:cNvSpPr>
          <p:nvPr>
            <p:ph type="body" sz="quarter" idx="10"/>
          </p:nvPr>
        </p:nvSpPr>
        <p:spPr>
          <a:xfrm>
            <a:off x="323557" y="1828800"/>
            <a:ext cx="10915943" cy="3657600"/>
          </a:xfrm>
        </p:spPr>
        <p:txBody>
          <a:bodyPr/>
          <a:lstStyle/>
          <a:p>
            <a:endParaRPr lang="en-US" sz="4000" dirty="0"/>
          </a:p>
          <a:p>
            <a:endParaRPr lang="en-US" sz="4000" dirty="0"/>
          </a:p>
          <a:p>
            <a:endParaRPr lang="en-US" sz="4000" dirty="0"/>
          </a:p>
          <a:p>
            <a:endParaRPr lang="en-US" sz="4000" dirty="0"/>
          </a:p>
          <a:p>
            <a:r>
              <a:rPr lang="en-US" sz="4000" dirty="0">
                <a:hlinkClick r:id="rId2">
                  <a:extLst>
                    <a:ext uri="{A12FA001-AC4F-418D-AE19-62706E023703}">
                      <ahyp:hlinkClr xmlns:ahyp="http://schemas.microsoft.com/office/drawing/2018/hyperlinkcolor" val="tx"/>
                    </a:ext>
                  </a:extLst>
                </a:hlinkClick>
              </a:rPr>
              <a:t>https://www.unh.edu/sites/default/files/media/</a:t>
            </a:r>
          </a:p>
          <a:p>
            <a:endParaRPr lang="en-US" sz="4000" dirty="0">
              <a:hlinkClick r:id="rId2">
                <a:extLst>
                  <a:ext uri="{A12FA001-AC4F-418D-AE19-62706E023703}">
                    <ahyp:hlinkClr xmlns:ahyp="http://schemas.microsoft.com/office/drawing/2018/hyperlinkcolor" val="tx"/>
                  </a:ext>
                </a:extLst>
              </a:hlinkClick>
            </a:endParaRPr>
          </a:p>
          <a:p>
            <a:r>
              <a:rPr lang="en-US" sz="4000" dirty="0">
                <a:hlinkClick r:id="rId2">
                  <a:extLst>
                    <a:ext uri="{A12FA001-AC4F-418D-AE19-62706E023703}">
                      <ahyp:hlinkClr xmlns:ahyp="http://schemas.microsoft.com/office/drawing/2018/hyperlinkcolor" val="tx"/>
                    </a:ext>
                  </a:extLst>
                </a:hlinkClick>
              </a:rPr>
              <a:t>pdf/parent-portal-help.pdf</a:t>
            </a:r>
            <a:r>
              <a:rPr lang="en-US" sz="4000" dirty="0"/>
              <a:t> </a:t>
            </a:r>
          </a:p>
        </p:txBody>
      </p:sp>
    </p:spTree>
    <p:extLst>
      <p:ext uri="{BB962C8B-B14F-4D97-AF65-F5344CB8AC3E}">
        <p14:creationId xmlns:p14="http://schemas.microsoft.com/office/powerpoint/2010/main" val="406521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753-297B-4951-9DE0-1E2FDD615409}"/>
              </a:ext>
            </a:extLst>
          </p:cNvPr>
          <p:cNvSpPr>
            <a:spLocks noGrp="1"/>
          </p:cNvSpPr>
          <p:nvPr>
            <p:ph type="title"/>
          </p:nvPr>
        </p:nvSpPr>
        <p:spPr>
          <a:xfrm>
            <a:off x="548641" y="571505"/>
            <a:ext cx="10805160" cy="870271"/>
          </a:xfrm>
        </p:spPr>
        <p:txBody>
          <a:bodyPr/>
          <a:lstStyle/>
          <a:p>
            <a:r>
              <a:rPr lang="en-US" dirty="0"/>
              <a:t>Setting up UNH email</a:t>
            </a:r>
          </a:p>
        </p:txBody>
      </p:sp>
      <p:sp>
        <p:nvSpPr>
          <p:cNvPr id="3" name="Text Placeholder 2">
            <a:extLst>
              <a:ext uri="{FF2B5EF4-FFF2-40B4-BE49-F238E27FC236}">
                <a16:creationId xmlns:a16="http://schemas.microsoft.com/office/drawing/2014/main" id="{C73131CA-D630-4E23-8631-A5BC210ABCE2}"/>
              </a:ext>
            </a:extLst>
          </p:cNvPr>
          <p:cNvSpPr>
            <a:spLocks noGrp="1"/>
          </p:cNvSpPr>
          <p:nvPr>
            <p:ph type="body" sz="quarter" idx="10"/>
          </p:nvPr>
        </p:nvSpPr>
        <p:spPr>
          <a:xfrm>
            <a:off x="548641" y="1828800"/>
            <a:ext cx="10690859" cy="3657600"/>
          </a:xfrm>
        </p:spPr>
        <p:txBody>
          <a:bodyPr/>
          <a:lstStyle/>
          <a:p>
            <a:endParaRPr lang="en-US" sz="4000" b="1" dirty="0">
              <a:hlinkClick r:id="" action="ppaction://noaction">
                <a:extLst>
                  <a:ext uri="{A12FA001-AC4F-418D-AE19-62706E023703}">
                    <ahyp:hlinkClr xmlns:ahyp="http://schemas.microsoft.com/office/drawing/2018/hyperlinkcolor" val="tx"/>
                  </a:ext>
                </a:extLst>
              </a:hlinkClick>
            </a:endParaRPr>
          </a:p>
          <a:p>
            <a:endParaRPr lang="en-US" sz="4000" b="1" dirty="0">
              <a:hlinkClick r:id="" action="ppaction://noaction">
                <a:extLst>
                  <a:ext uri="{A12FA001-AC4F-418D-AE19-62706E023703}">
                    <ahyp:hlinkClr xmlns:ahyp="http://schemas.microsoft.com/office/drawing/2018/hyperlinkcolor" val="tx"/>
                  </a:ext>
                </a:extLst>
              </a:hlinkClick>
            </a:endParaRPr>
          </a:p>
          <a:p>
            <a:r>
              <a:rPr lang="en-US" sz="4000" b="1" dirty="0">
                <a:hlinkClick r:id="" action="ppaction://noaction">
                  <a:extLst>
                    <a:ext uri="{A12FA001-AC4F-418D-AE19-62706E023703}">
                      <ahyp:hlinkClr xmlns:ahyp="http://schemas.microsoft.com/office/drawing/2018/hyperlinkcolor" val="tx"/>
                    </a:ext>
                  </a:extLst>
                </a:hlinkClick>
              </a:rPr>
              <a:t>https://my.unh.edu/task/durham/wildcatsmai</a:t>
            </a:r>
          </a:p>
          <a:p>
            <a:endParaRPr lang="en-US" sz="4000" b="1" dirty="0">
              <a:hlinkClick r:id="" action="ppaction://noaction">
                <a:extLst>
                  <a:ext uri="{A12FA001-AC4F-418D-AE19-62706E023703}">
                    <ahyp:hlinkClr xmlns:ahyp="http://schemas.microsoft.com/office/drawing/2018/hyperlinkcolor" val="tx"/>
                  </a:ext>
                </a:extLst>
              </a:hlinkClick>
            </a:endParaRPr>
          </a:p>
          <a:p>
            <a:r>
              <a:rPr lang="en-US" sz="4000" b="1" dirty="0">
                <a:hlinkClick r:id="" action="ppaction://noaction">
                  <a:extLst>
                    <a:ext uri="{A12FA001-AC4F-418D-AE19-62706E023703}">
                      <ahyp:hlinkClr xmlns:ahyp="http://schemas.microsoft.com/office/drawing/2018/hyperlinkcolor" val="tx"/>
                    </a:ext>
                  </a:extLst>
                </a:hlinkClick>
              </a:rPr>
              <a:t>l-task</a:t>
            </a:r>
            <a:endParaRPr lang="en-US" sz="4000" b="1" dirty="0"/>
          </a:p>
          <a:p>
            <a:endParaRPr lang="en-US" sz="4000" b="1" dirty="0"/>
          </a:p>
          <a:p>
            <a:endParaRPr lang="en-US" sz="4000" b="1" dirty="0"/>
          </a:p>
          <a:p>
            <a:r>
              <a:rPr lang="en-US" sz="4000" b="1" dirty="0"/>
              <a:t>1-603-862-2525</a:t>
            </a:r>
          </a:p>
          <a:p>
            <a:endParaRPr lang="en-US" dirty="0"/>
          </a:p>
        </p:txBody>
      </p:sp>
    </p:spTree>
    <p:extLst>
      <p:ext uri="{BB962C8B-B14F-4D97-AF65-F5344CB8AC3E}">
        <p14:creationId xmlns:p14="http://schemas.microsoft.com/office/powerpoint/2010/main" val="317380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2240-D88E-958C-8B09-DC7875EBDF70}"/>
              </a:ext>
            </a:extLst>
          </p:cNvPr>
          <p:cNvSpPr>
            <a:spLocks noGrp="1"/>
          </p:cNvSpPr>
          <p:nvPr>
            <p:ph type="title"/>
          </p:nvPr>
        </p:nvSpPr>
        <p:spPr>
          <a:xfrm>
            <a:off x="851026" y="571505"/>
            <a:ext cx="10492965" cy="870271"/>
          </a:xfrm>
        </p:spPr>
        <p:txBody>
          <a:bodyPr/>
          <a:lstStyle/>
          <a:p>
            <a:pPr algn="ctr"/>
            <a:r>
              <a:rPr lang="en-US" dirty="0"/>
              <a:t>How to View Your Schedule</a:t>
            </a:r>
          </a:p>
        </p:txBody>
      </p:sp>
      <p:sp>
        <p:nvSpPr>
          <p:cNvPr id="3" name="Text Placeholder 2">
            <a:extLst>
              <a:ext uri="{FF2B5EF4-FFF2-40B4-BE49-F238E27FC236}">
                <a16:creationId xmlns:a16="http://schemas.microsoft.com/office/drawing/2014/main" id="{8394BCE5-3564-0860-6EE0-2973957818BD}"/>
              </a:ext>
            </a:extLst>
          </p:cNvPr>
          <p:cNvSpPr>
            <a:spLocks noGrp="1"/>
          </p:cNvSpPr>
          <p:nvPr>
            <p:ph type="body" sz="quarter" idx="10"/>
          </p:nvPr>
        </p:nvSpPr>
        <p:spPr>
          <a:xfrm>
            <a:off x="851026" y="1858275"/>
            <a:ext cx="10583501" cy="4897087"/>
          </a:xfrm>
        </p:spPr>
        <p:txBody>
          <a:bodyPr/>
          <a:lstStyle/>
          <a:p>
            <a:pPr marL="0" indent="0">
              <a:buNone/>
            </a:pPr>
            <a:endParaRPr lang="en-US" b="1" dirty="0"/>
          </a:p>
          <a:p>
            <a:pPr marL="0" indent="0">
              <a:buNone/>
            </a:pPr>
            <a:r>
              <a:rPr lang="en-US" b="1" dirty="0"/>
              <a:t>1) Download the UNH Mobile App</a:t>
            </a:r>
          </a:p>
          <a:p>
            <a:pPr marL="0" indent="0">
              <a:buNone/>
            </a:pPr>
            <a:endParaRPr lang="en-US" dirty="0"/>
          </a:p>
          <a:p>
            <a:pPr marL="0" indent="0">
              <a:buNone/>
            </a:pPr>
            <a:r>
              <a:rPr lang="en-US" dirty="0"/>
              <a:t>                                                                                                                            Apple                Android</a:t>
            </a:r>
          </a:p>
          <a:p>
            <a:pPr marL="0" indent="0">
              <a:buNone/>
            </a:pPr>
            <a:r>
              <a:rPr lang="en-US" b="1" dirty="0"/>
              <a:t>2) Sign in with your USNH credentials</a:t>
            </a:r>
            <a:r>
              <a:rPr lang="en-US" dirty="0"/>
              <a:t>: Ex: </a:t>
            </a:r>
            <a:r>
              <a:rPr lang="en-US" dirty="0">
                <a:hlinkClick r:id="rId2"/>
              </a:rPr>
              <a:t>vnb1001@usnh.edu</a:t>
            </a:r>
            <a:r>
              <a:rPr lang="en-US" dirty="0"/>
              <a:t> &amp; password (You will have to multi-factor authenticate, most likely by receiving a text code)</a:t>
            </a:r>
          </a:p>
          <a:p>
            <a:pPr marL="0" indent="0">
              <a:buNone/>
            </a:pPr>
            <a:endParaRPr lang="en-US" dirty="0"/>
          </a:p>
          <a:p>
            <a:pPr marL="0" indent="0">
              <a:buNone/>
            </a:pPr>
            <a:r>
              <a:rPr lang="en-US" b="1" dirty="0"/>
              <a:t>3) Select “Academics”</a:t>
            </a:r>
          </a:p>
          <a:p>
            <a:pPr marL="0" indent="0">
              <a:buNone/>
            </a:pPr>
            <a:endParaRPr lang="en-US" dirty="0"/>
          </a:p>
          <a:p>
            <a:pPr marL="0" indent="0">
              <a:buNone/>
            </a:pPr>
            <a:r>
              <a:rPr lang="en-US" b="1" dirty="0"/>
              <a:t>4) Select “Class Schedule”</a:t>
            </a:r>
          </a:p>
          <a:p>
            <a:pPr marL="0" indent="0">
              <a:buNone/>
            </a:pPr>
            <a:endParaRPr lang="en-US" b="1" dirty="0"/>
          </a:p>
          <a:p>
            <a:pPr marL="0" indent="0">
              <a:buNone/>
            </a:pPr>
            <a:r>
              <a:rPr lang="en-US" b="1" dirty="0"/>
              <a:t>5) Select “Full Schedule”</a:t>
            </a:r>
          </a:p>
        </p:txBody>
      </p:sp>
      <p:pic>
        <p:nvPicPr>
          <p:cNvPr id="14" name="Picture 13" descr="A screenshot of a phone&#10;&#10;AI-generated content may be incorrect.">
            <a:extLst>
              <a:ext uri="{FF2B5EF4-FFF2-40B4-BE49-F238E27FC236}">
                <a16:creationId xmlns:a16="http://schemas.microsoft.com/office/drawing/2014/main" id="{C368DF01-0A37-CAF3-4254-96B8C2B5FF0B}"/>
              </a:ext>
            </a:extLst>
          </p:cNvPr>
          <p:cNvPicPr>
            <a:picLocks noChangeAspect="1"/>
          </p:cNvPicPr>
          <p:nvPr/>
        </p:nvPicPr>
        <p:blipFill>
          <a:blip r:embed="rId3"/>
          <a:srcRect l="3502" t="9611" r="26912" b="77154"/>
          <a:stretch/>
        </p:blipFill>
        <p:spPr>
          <a:xfrm>
            <a:off x="4809144" y="1935159"/>
            <a:ext cx="1955548" cy="806897"/>
          </a:xfrm>
          <a:prstGeom prst="rect">
            <a:avLst/>
          </a:prstGeom>
        </p:spPr>
      </p:pic>
      <p:pic>
        <p:nvPicPr>
          <p:cNvPr id="16" name="Picture 15">
            <a:extLst>
              <a:ext uri="{FF2B5EF4-FFF2-40B4-BE49-F238E27FC236}">
                <a16:creationId xmlns:a16="http://schemas.microsoft.com/office/drawing/2014/main" id="{FDC229E7-9132-1CFE-86A9-31BF69620C62}"/>
              </a:ext>
            </a:extLst>
          </p:cNvPr>
          <p:cNvPicPr>
            <a:picLocks noChangeAspect="1"/>
          </p:cNvPicPr>
          <p:nvPr/>
        </p:nvPicPr>
        <p:blipFill>
          <a:blip r:embed="rId4"/>
          <a:srcRect l="6566" t="6996" r="6921" b="7613"/>
          <a:stretch/>
        </p:blipFill>
        <p:spPr>
          <a:xfrm>
            <a:off x="6871578" y="1668401"/>
            <a:ext cx="1358021" cy="1340415"/>
          </a:xfrm>
          <a:prstGeom prst="rect">
            <a:avLst/>
          </a:prstGeom>
        </p:spPr>
      </p:pic>
      <p:pic>
        <p:nvPicPr>
          <p:cNvPr id="18" name="Picture 17">
            <a:extLst>
              <a:ext uri="{FF2B5EF4-FFF2-40B4-BE49-F238E27FC236}">
                <a16:creationId xmlns:a16="http://schemas.microsoft.com/office/drawing/2014/main" id="{3E7DF820-C40A-D58D-C9AC-4784731CE540}"/>
              </a:ext>
            </a:extLst>
          </p:cNvPr>
          <p:cNvPicPr>
            <a:picLocks noChangeAspect="1"/>
          </p:cNvPicPr>
          <p:nvPr/>
        </p:nvPicPr>
        <p:blipFill>
          <a:blip r:embed="rId5"/>
          <a:srcRect l="4225" t="5466" r="4223" b="8446"/>
          <a:stretch/>
        </p:blipFill>
        <p:spPr>
          <a:xfrm>
            <a:off x="8336485" y="1631328"/>
            <a:ext cx="1464907" cy="1377488"/>
          </a:xfrm>
          <a:prstGeom prst="rect">
            <a:avLst/>
          </a:prstGeom>
        </p:spPr>
      </p:pic>
      <p:pic>
        <p:nvPicPr>
          <p:cNvPr id="20" name="Picture 19" descr="A screenshot of a cell phone&#10;&#10;AI-generated content may be incorrect.">
            <a:extLst>
              <a:ext uri="{FF2B5EF4-FFF2-40B4-BE49-F238E27FC236}">
                <a16:creationId xmlns:a16="http://schemas.microsoft.com/office/drawing/2014/main" id="{BD29DE7F-AE4F-265D-6C8B-8A42E7C0EC72}"/>
              </a:ext>
            </a:extLst>
          </p:cNvPr>
          <p:cNvPicPr>
            <a:picLocks noChangeAspect="1"/>
          </p:cNvPicPr>
          <p:nvPr/>
        </p:nvPicPr>
        <p:blipFill>
          <a:blip r:embed="rId6"/>
          <a:srcRect t="25498" b="13500"/>
          <a:stretch/>
        </p:blipFill>
        <p:spPr>
          <a:xfrm>
            <a:off x="4164285" y="4115945"/>
            <a:ext cx="1955549" cy="2588032"/>
          </a:xfrm>
          <a:prstGeom prst="rect">
            <a:avLst/>
          </a:prstGeom>
        </p:spPr>
      </p:pic>
      <p:pic>
        <p:nvPicPr>
          <p:cNvPr id="22" name="Picture 21" descr="A screenshot of a web page&#10;&#10;AI-generated content may be incorrect.">
            <a:extLst>
              <a:ext uri="{FF2B5EF4-FFF2-40B4-BE49-F238E27FC236}">
                <a16:creationId xmlns:a16="http://schemas.microsoft.com/office/drawing/2014/main" id="{EAB51BF7-854E-606D-860A-4E84987FCBB2}"/>
              </a:ext>
            </a:extLst>
          </p:cNvPr>
          <p:cNvPicPr>
            <a:picLocks noChangeAspect="1"/>
          </p:cNvPicPr>
          <p:nvPr/>
        </p:nvPicPr>
        <p:blipFill>
          <a:blip r:embed="rId7"/>
          <a:srcRect t="25498" b="12202"/>
          <a:stretch/>
        </p:blipFill>
        <p:spPr>
          <a:xfrm>
            <a:off x="6488054" y="4115945"/>
            <a:ext cx="1914792" cy="2588031"/>
          </a:xfrm>
          <a:prstGeom prst="rect">
            <a:avLst/>
          </a:prstGeom>
        </p:spPr>
      </p:pic>
      <p:pic>
        <p:nvPicPr>
          <p:cNvPr id="24" name="Picture 23" descr="A screenshot of a phone&#10;&#10;AI-generated content may be incorrect.">
            <a:extLst>
              <a:ext uri="{FF2B5EF4-FFF2-40B4-BE49-F238E27FC236}">
                <a16:creationId xmlns:a16="http://schemas.microsoft.com/office/drawing/2014/main" id="{67653919-4A35-2A03-28C9-244E9CA6591A}"/>
              </a:ext>
            </a:extLst>
          </p:cNvPr>
          <p:cNvPicPr>
            <a:picLocks noChangeAspect="1"/>
          </p:cNvPicPr>
          <p:nvPr/>
        </p:nvPicPr>
        <p:blipFill>
          <a:blip r:embed="rId8"/>
          <a:srcRect b="33504"/>
          <a:stretch/>
        </p:blipFill>
        <p:spPr>
          <a:xfrm>
            <a:off x="8771066" y="4115946"/>
            <a:ext cx="1800518" cy="2590356"/>
          </a:xfrm>
          <a:prstGeom prst="rect">
            <a:avLst/>
          </a:prstGeom>
        </p:spPr>
      </p:pic>
      <p:sp>
        <p:nvSpPr>
          <p:cNvPr id="25" name="Oval 24">
            <a:extLst>
              <a:ext uri="{FF2B5EF4-FFF2-40B4-BE49-F238E27FC236}">
                <a16:creationId xmlns:a16="http://schemas.microsoft.com/office/drawing/2014/main" id="{80D29C06-530E-114E-DC76-C835A4E3A5C9}"/>
              </a:ext>
            </a:extLst>
          </p:cNvPr>
          <p:cNvSpPr/>
          <p:nvPr/>
        </p:nvSpPr>
        <p:spPr>
          <a:xfrm>
            <a:off x="5573609" y="4115945"/>
            <a:ext cx="569167" cy="624445"/>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B43D1FB-64AC-2233-1516-6DE4688B1444}"/>
              </a:ext>
            </a:extLst>
          </p:cNvPr>
          <p:cNvSpPr/>
          <p:nvPr/>
        </p:nvSpPr>
        <p:spPr>
          <a:xfrm>
            <a:off x="7688322" y="5266486"/>
            <a:ext cx="648163" cy="676062"/>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7F9F86-A691-301B-E697-4244AFA59C0E}"/>
              </a:ext>
            </a:extLst>
          </p:cNvPr>
          <p:cNvSpPr/>
          <p:nvPr/>
        </p:nvSpPr>
        <p:spPr>
          <a:xfrm>
            <a:off x="9801392" y="4385034"/>
            <a:ext cx="630264" cy="355356"/>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79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30DD-098E-E44D-9EB9-B1294A950FE8}"/>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56B1A024-D9CB-1447-9046-0DB5494265F1}"/>
              </a:ext>
            </a:extLst>
          </p:cNvPr>
          <p:cNvSpPr>
            <a:spLocks noGrp="1"/>
          </p:cNvSpPr>
          <p:nvPr>
            <p:ph type="body" sz="quarter" idx="10"/>
          </p:nvPr>
        </p:nvSpPr>
        <p:spPr>
          <a:xfrm>
            <a:off x="1219200" y="1603716"/>
            <a:ext cx="5230761" cy="7891975"/>
          </a:xfrm>
        </p:spPr>
        <p:txBody>
          <a:bodyPr/>
          <a:lstStyle/>
          <a:p>
            <a:endParaRPr lang="en-US" sz="2800" b="1" dirty="0"/>
          </a:p>
          <a:p>
            <a:endParaRPr lang="en-US" sz="2800" b="1" dirty="0"/>
          </a:p>
          <a:p>
            <a:r>
              <a:rPr lang="en-US" sz="2800" b="1" dirty="0"/>
              <a:t>Jenni Cook, Associate Dean </a:t>
            </a:r>
          </a:p>
          <a:p>
            <a:r>
              <a:rPr lang="en-US" sz="2800" b="1" dirty="0"/>
              <a:t>College of Liberal Arts</a:t>
            </a:r>
          </a:p>
          <a:p>
            <a:endParaRPr lang="en-US" sz="2800" b="1" dirty="0"/>
          </a:p>
          <a:p>
            <a:r>
              <a:rPr lang="en-US" sz="2800" b="1" dirty="0"/>
              <a:t>Nathan Talbot, Director </a:t>
            </a:r>
          </a:p>
          <a:p>
            <a:r>
              <a:rPr lang="en-US" sz="2800" b="1" dirty="0"/>
              <a:t>University Advising Center</a:t>
            </a:r>
          </a:p>
          <a:p>
            <a:endParaRPr lang="en-US" sz="2800" b="1" dirty="0"/>
          </a:p>
          <a:p>
            <a:r>
              <a:rPr lang="en-US" sz="2800" b="1" dirty="0"/>
              <a:t>Jon Constable, Director</a:t>
            </a:r>
          </a:p>
          <a:p>
            <a:r>
              <a:rPr lang="en-US" sz="2800" b="1" dirty="0"/>
              <a:t>Career and Professional Success in COLA</a:t>
            </a:r>
          </a:p>
          <a:p>
            <a:r>
              <a:rPr lang="en-US" sz="1400" b="1" dirty="0"/>
              <a:t> </a:t>
            </a:r>
          </a:p>
          <a:p>
            <a:endParaRPr lang="en-US" sz="1400" b="1" dirty="0"/>
          </a:p>
          <a:p>
            <a:endParaRPr lang="en-US" sz="1400" dirty="0"/>
          </a:p>
          <a:p>
            <a:endParaRPr lang="en-US" sz="1400" dirty="0"/>
          </a:p>
          <a:p>
            <a:r>
              <a:rPr lang="en-US" sz="1400" dirty="0"/>
              <a:t> </a:t>
            </a:r>
          </a:p>
          <a:p>
            <a:endParaRPr lang="en-US" sz="1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7519"/>
          <a:stretch/>
        </p:blipFill>
        <p:spPr>
          <a:xfrm>
            <a:off x="6655442" y="0"/>
            <a:ext cx="5536557" cy="6858000"/>
          </a:xfrm>
          <a:prstGeom prst="rect">
            <a:avLst/>
          </a:prstGeom>
        </p:spPr>
      </p:pic>
    </p:spTree>
    <p:extLst>
      <p:ext uri="{BB962C8B-B14F-4D97-AF65-F5344CB8AC3E}">
        <p14:creationId xmlns:p14="http://schemas.microsoft.com/office/powerpoint/2010/main" val="317080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84DE-79E4-DE40-BC38-8DD6C50CCA71}"/>
              </a:ext>
            </a:extLst>
          </p:cNvPr>
          <p:cNvSpPr>
            <a:spLocks noGrp="1"/>
          </p:cNvSpPr>
          <p:nvPr>
            <p:ph type="title"/>
          </p:nvPr>
        </p:nvSpPr>
        <p:spPr/>
        <p:txBody>
          <a:bodyPr/>
          <a:lstStyle/>
          <a:p>
            <a:r>
              <a:rPr lang="en-US" dirty="0"/>
              <a:t>Access to these PP slides? </a:t>
            </a:r>
          </a:p>
        </p:txBody>
      </p:sp>
      <p:sp>
        <p:nvSpPr>
          <p:cNvPr id="3" name="Picture Placeholder 2"/>
          <p:cNvSpPr>
            <a:spLocks noGrp="1"/>
          </p:cNvSpPr>
          <p:nvPr>
            <p:ph type="pic" sz="quarter" idx="10"/>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862" r="15406"/>
          <a:stretch/>
        </p:blipFill>
        <p:spPr>
          <a:xfrm>
            <a:off x="4262717" y="0"/>
            <a:ext cx="7986433" cy="6858000"/>
          </a:xfrm>
          <a:prstGeom prst="rect">
            <a:avLst/>
          </a:prstGeom>
        </p:spPr>
      </p:pic>
    </p:spTree>
    <p:extLst>
      <p:ext uri="{BB962C8B-B14F-4D97-AF65-F5344CB8AC3E}">
        <p14:creationId xmlns:p14="http://schemas.microsoft.com/office/powerpoint/2010/main" val="101576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C8F0-45C2-4D07-B3CE-44B30EC888C5}"/>
              </a:ext>
            </a:extLst>
          </p:cNvPr>
          <p:cNvSpPr>
            <a:spLocks noGrp="1"/>
          </p:cNvSpPr>
          <p:nvPr>
            <p:ph type="title"/>
          </p:nvPr>
        </p:nvSpPr>
        <p:spPr/>
        <p:txBody>
          <a:bodyPr/>
          <a:lstStyle/>
          <a:p>
            <a:r>
              <a:rPr lang="en-US" dirty="0"/>
              <a:t>QR code to access:</a:t>
            </a:r>
          </a:p>
        </p:txBody>
      </p:sp>
      <p:pic>
        <p:nvPicPr>
          <p:cNvPr id="13" name="Picture 12">
            <a:extLst>
              <a:ext uri="{FF2B5EF4-FFF2-40B4-BE49-F238E27FC236}">
                <a16:creationId xmlns:a16="http://schemas.microsoft.com/office/drawing/2014/main" id="{82365F7E-B171-3B36-AB47-EF82287D570A}"/>
              </a:ext>
            </a:extLst>
          </p:cNvPr>
          <p:cNvPicPr>
            <a:picLocks noChangeAspect="1"/>
          </p:cNvPicPr>
          <p:nvPr/>
        </p:nvPicPr>
        <p:blipFill>
          <a:blip r:embed="rId2"/>
          <a:stretch>
            <a:fillRect/>
          </a:stretch>
        </p:blipFill>
        <p:spPr>
          <a:xfrm>
            <a:off x="5456464" y="666750"/>
            <a:ext cx="5372100" cy="5524500"/>
          </a:xfrm>
          <a:prstGeom prst="rect">
            <a:avLst/>
          </a:prstGeom>
        </p:spPr>
      </p:pic>
    </p:spTree>
    <p:extLst>
      <p:ext uri="{BB962C8B-B14F-4D97-AF65-F5344CB8AC3E}">
        <p14:creationId xmlns:p14="http://schemas.microsoft.com/office/powerpoint/2010/main" val="6694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a:p>
        </p:txBody>
      </p:sp>
      <p:pic>
        <p:nvPicPr>
          <p:cNvPr id="5" name="Content Placeholder 7"/>
          <p:cNvPicPr>
            <a:picLocks noChangeAspect="1"/>
          </p:cNvPicPr>
          <p:nvPr/>
        </p:nvPicPr>
        <p:blipFill rotWithShape="1">
          <a:blip r:embed="rId2">
            <a:extLst>
              <a:ext uri="{28A0092B-C50C-407E-A947-70E740481C1C}">
                <a14:useLocalDpi xmlns:a14="http://schemas.microsoft.com/office/drawing/2010/main" val="0"/>
              </a:ext>
            </a:extLst>
          </a:blip>
          <a:srcRect b="15838"/>
          <a:stretch/>
        </p:blipFill>
        <p:spPr>
          <a:xfrm>
            <a:off x="0" y="0"/>
            <a:ext cx="12192000" cy="6858000"/>
          </a:xfrm>
          <a:prstGeom prst="rect">
            <a:avLst/>
          </a:prstGeom>
        </p:spPr>
      </p:pic>
    </p:spTree>
    <p:extLst>
      <p:ext uri="{BB962C8B-B14F-4D97-AF65-F5344CB8AC3E}">
        <p14:creationId xmlns:p14="http://schemas.microsoft.com/office/powerpoint/2010/main" val="413488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6FC1-1DB3-8144-83E7-0CF82C70C815}"/>
              </a:ext>
            </a:extLst>
          </p:cNvPr>
          <p:cNvSpPr>
            <a:spLocks noGrp="1"/>
          </p:cNvSpPr>
          <p:nvPr>
            <p:ph type="title"/>
          </p:nvPr>
        </p:nvSpPr>
        <p:spPr/>
        <p:txBody>
          <a:bodyPr/>
          <a:lstStyle/>
          <a:p>
            <a:r>
              <a:rPr lang="en-US" dirty="0"/>
              <a:t>PP QR and </a:t>
            </a:r>
            <a:br>
              <a:rPr lang="en-US" dirty="0"/>
            </a:br>
            <a:r>
              <a:rPr lang="en-US" dirty="0"/>
              <a:t>email contact</a:t>
            </a:r>
          </a:p>
        </p:txBody>
      </p:sp>
      <mc:AlternateContent xmlns:mc="http://schemas.openxmlformats.org/markup-compatibility/2006" xmlns:cx1="http://schemas.microsoft.com/office/drawing/2015/9/8/chartex">
        <mc:Choice Requires="cx1">
          <p:graphicFrame>
            <p:nvGraphicFramePr>
              <p:cNvPr id="4" name="Chart Placeholder 3">
                <a:extLst>
                  <a:ext uri="{FF2B5EF4-FFF2-40B4-BE49-F238E27FC236}">
                    <a16:creationId xmlns:a16="http://schemas.microsoft.com/office/drawing/2014/main" id="{FBE06349-FDBF-E04D-8FE4-C1053522454A}"/>
                  </a:ext>
                </a:extLst>
              </p:cNvPr>
              <p:cNvGraphicFramePr>
                <a:graphicFrameLocks noGrp="1"/>
              </p:cNvGraphicFramePr>
              <p:nvPr>
                <p:ph type="chart" sz="quarter" idx="11"/>
              </p:nvPr>
            </p:nvGraphicFramePr>
            <p:xfrm flipV="1">
              <a:off x="6629400" y="5486399"/>
              <a:ext cx="3352800" cy="4571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Placeholder 3">
                <a:extLst>
                  <a:ext uri="{FF2B5EF4-FFF2-40B4-BE49-F238E27FC236}">
                    <a16:creationId xmlns:a16="http://schemas.microsoft.com/office/drawing/2014/main" id="{FBE06349-FDBF-E04D-8FE4-C1053522454A}"/>
                  </a:ext>
                </a:extLst>
              </p:cNvPr>
              <p:cNvPicPr>
                <a:picLocks noGrp="1" noRot="1" noChangeAspect="1" noMove="1" noResize="1" noEditPoints="1" noAdjustHandles="1" noChangeArrowheads="1" noChangeShapeType="1"/>
              </p:cNvPicPr>
              <p:nvPr/>
            </p:nvPicPr>
            <p:blipFill>
              <a:blip r:embed="rId3"/>
              <a:stretch>
                <a:fillRect/>
              </a:stretch>
            </p:blipFill>
            <p:spPr>
              <a:xfrm>
                <a:off x="6629400" y="5486399"/>
                <a:ext cx="3352800" cy="45719"/>
              </a:xfrm>
              <a:prstGeom prst="rect">
                <a:avLst/>
              </a:prstGeom>
            </p:spPr>
          </p:pic>
        </mc:Fallback>
      </mc:AlternateContent>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7162"/>
          <a:stretch/>
        </p:blipFill>
        <p:spPr>
          <a:xfrm>
            <a:off x="0" y="0"/>
            <a:ext cx="5536557" cy="6858000"/>
          </a:xfrm>
          <a:prstGeom prst="rect">
            <a:avLst/>
          </a:prstGeom>
        </p:spPr>
      </p:pic>
      <p:pic>
        <p:nvPicPr>
          <p:cNvPr id="6" name="Picture 5">
            <a:extLst>
              <a:ext uri="{FF2B5EF4-FFF2-40B4-BE49-F238E27FC236}">
                <a16:creationId xmlns:a16="http://schemas.microsoft.com/office/drawing/2014/main" id="{F5C07428-E171-EB37-105C-B47A843B43C2}"/>
              </a:ext>
            </a:extLst>
          </p:cNvPr>
          <p:cNvPicPr>
            <a:picLocks noChangeAspect="1"/>
          </p:cNvPicPr>
          <p:nvPr/>
        </p:nvPicPr>
        <p:blipFill>
          <a:blip r:embed="rId5"/>
          <a:stretch>
            <a:fillRect/>
          </a:stretch>
        </p:blipFill>
        <p:spPr>
          <a:xfrm>
            <a:off x="6096001" y="3004458"/>
            <a:ext cx="3352800" cy="3447915"/>
          </a:xfrm>
          <a:prstGeom prst="rect">
            <a:avLst/>
          </a:prstGeom>
        </p:spPr>
      </p:pic>
      <p:sp>
        <p:nvSpPr>
          <p:cNvPr id="3" name="TextBox 2">
            <a:extLst>
              <a:ext uri="{FF2B5EF4-FFF2-40B4-BE49-F238E27FC236}">
                <a16:creationId xmlns:a16="http://schemas.microsoft.com/office/drawing/2014/main" id="{559C1E70-09D8-9E52-B849-E03D87DFD2F2}"/>
              </a:ext>
            </a:extLst>
          </p:cNvPr>
          <p:cNvSpPr txBox="1"/>
          <p:nvPr/>
        </p:nvSpPr>
        <p:spPr>
          <a:xfrm>
            <a:off x="5832953" y="1468650"/>
            <a:ext cx="4557486" cy="1231106"/>
          </a:xfrm>
          <a:prstGeom prst="rect">
            <a:avLst/>
          </a:prstGeom>
          <a:noFill/>
        </p:spPr>
        <p:txBody>
          <a:bodyPr wrap="square" rtlCol="0">
            <a:spAutoFit/>
          </a:bodyPr>
          <a:lstStyle/>
          <a:p>
            <a:r>
              <a:rPr lang="en-US" sz="2800" dirty="0">
                <a:hlinkClick r:id="rId6">
                  <a:extLst>
                    <a:ext uri="{A12FA001-AC4F-418D-AE19-62706E023703}">
                      <ahyp:hlinkClr xmlns:ahyp="http://schemas.microsoft.com/office/drawing/2018/hyperlinkcolor" val="tx"/>
                    </a:ext>
                  </a:extLst>
                </a:hlinkClick>
              </a:rPr>
              <a:t>Liberal.arts@unh.edu</a:t>
            </a:r>
            <a:endParaRPr lang="en-US" sz="2800" dirty="0"/>
          </a:p>
          <a:p>
            <a:r>
              <a:rPr lang="en-US" sz="2800" dirty="0">
                <a:hlinkClick r:id="rId7">
                  <a:extLst>
                    <a:ext uri="{A12FA001-AC4F-418D-AE19-62706E023703}">
                      <ahyp:hlinkClr xmlns:ahyp="http://schemas.microsoft.com/office/drawing/2018/hyperlinkcolor" val="tx"/>
                    </a:ext>
                  </a:extLst>
                </a:hlinkClick>
              </a:rPr>
              <a:t>Uac.advisors@unh.edu</a:t>
            </a:r>
            <a:endParaRPr lang="en-US" sz="2800" dirty="0"/>
          </a:p>
          <a:p>
            <a:endParaRPr lang="en-US" dirty="0"/>
          </a:p>
        </p:txBody>
      </p:sp>
    </p:spTree>
    <p:extLst>
      <p:ext uri="{BB962C8B-B14F-4D97-AF65-F5344CB8AC3E}">
        <p14:creationId xmlns:p14="http://schemas.microsoft.com/office/powerpoint/2010/main" val="214794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699" y="614033"/>
            <a:ext cx="5524501" cy="870271"/>
          </a:xfrm>
        </p:spPr>
        <p:txBody>
          <a:bodyPr/>
          <a:lstStyle/>
          <a:p>
            <a:r>
              <a:rPr lang="en-US" dirty="0"/>
              <a:t>What to expect in the parent session?</a:t>
            </a:r>
          </a:p>
        </p:txBody>
      </p:sp>
      <p:sp>
        <p:nvSpPr>
          <p:cNvPr id="3" name="Text Placeholder 2"/>
          <p:cNvSpPr>
            <a:spLocks noGrp="1"/>
          </p:cNvSpPr>
          <p:nvPr>
            <p:ph type="body" sz="quarter" idx="10"/>
          </p:nvPr>
        </p:nvSpPr>
        <p:spPr/>
        <p:txBody>
          <a:bodyPr/>
          <a:lstStyle/>
          <a:p>
            <a:r>
              <a:rPr lang="en-US" sz="2400" dirty="0"/>
              <a:t>Summary of what your student will be experiencing in their academic session during orientation</a:t>
            </a:r>
            <a:r>
              <a:rPr lang="en-US" sz="2400" dirty="0">
                <a:solidFill>
                  <a:schemeClr val="bg1"/>
                </a:solidFill>
              </a:rPr>
              <a:t> </a:t>
            </a:r>
          </a:p>
          <a:p>
            <a:pPr marL="800100" lvl="1" indent="-342900">
              <a:buFont typeface="Arial" panose="020B0604020202020204" pitchFamily="34" charset="0"/>
              <a:buChar char="•"/>
            </a:pPr>
            <a:r>
              <a:rPr lang="en-US" sz="2400" dirty="0">
                <a:solidFill>
                  <a:schemeClr val="bg1"/>
                </a:solidFill>
              </a:rPr>
              <a:t>Students leave with their fall course schedule!</a:t>
            </a:r>
          </a:p>
          <a:p>
            <a:pPr marL="800100" lvl="1" indent="-342900">
              <a:buFont typeface="Arial" panose="020B0604020202020204" pitchFamily="34" charset="0"/>
              <a:buChar char="•"/>
            </a:pPr>
            <a:r>
              <a:rPr lang="en-US" sz="2400" dirty="0">
                <a:solidFill>
                  <a:schemeClr val="bg1"/>
                </a:solidFill>
              </a:rPr>
              <a:t>Overview of academic opportunities and student resources we will share with your student and also with you.</a:t>
            </a:r>
          </a:p>
          <a:p>
            <a:r>
              <a:rPr lang="en-US" sz="2400" dirty="0"/>
              <a:t>Q &amp; A</a:t>
            </a:r>
          </a:p>
        </p:txBody>
      </p:sp>
      <p:pic>
        <p:nvPicPr>
          <p:cNvPr id="5" name="Picture Placeholder 4"/>
          <p:cNvPicPr>
            <a:picLocks noChangeAspect="1"/>
          </p:cNvPicPr>
          <p:nvPr/>
        </p:nvPicPr>
        <p:blipFill>
          <a:blip r:embed="rId2">
            <a:extLst>
              <a:ext uri="{28A0092B-C50C-407E-A947-70E740481C1C}">
                <a14:useLocalDpi xmlns:a14="http://schemas.microsoft.com/office/drawing/2010/main" val="0"/>
              </a:ext>
            </a:extLst>
          </a:blip>
          <a:srcRect l="18438" r="18438"/>
          <a:stretch>
            <a:fillRect/>
          </a:stretch>
        </p:blipFill>
        <p:spPr>
          <a:xfrm>
            <a:off x="0" y="0"/>
            <a:ext cx="5772150" cy="6858000"/>
          </a:xfrm>
          <a:prstGeom prst="rect">
            <a:avLst/>
          </a:prstGeom>
        </p:spPr>
      </p:pic>
    </p:spTree>
    <p:extLst>
      <p:ext uri="{BB962C8B-B14F-4D97-AF65-F5344CB8AC3E}">
        <p14:creationId xmlns:p14="http://schemas.microsoft.com/office/powerpoint/2010/main" val="390406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CB12-2BDA-4881-8860-3B89FF5D1BDB}"/>
              </a:ext>
            </a:extLst>
          </p:cNvPr>
          <p:cNvSpPr>
            <a:spLocks noGrp="1"/>
          </p:cNvSpPr>
          <p:nvPr>
            <p:ph type="title"/>
          </p:nvPr>
        </p:nvSpPr>
        <p:spPr>
          <a:xfrm>
            <a:off x="773723" y="614033"/>
            <a:ext cx="10580077" cy="870271"/>
          </a:xfrm>
        </p:spPr>
        <p:txBody>
          <a:bodyPr/>
          <a:lstStyle/>
          <a:p>
            <a:r>
              <a:rPr lang="en-US" dirty="0"/>
              <a:t>Four pieces of advice</a:t>
            </a:r>
          </a:p>
        </p:txBody>
      </p:sp>
      <p:sp>
        <p:nvSpPr>
          <p:cNvPr id="3" name="Text Placeholder 2">
            <a:extLst>
              <a:ext uri="{FF2B5EF4-FFF2-40B4-BE49-F238E27FC236}">
                <a16:creationId xmlns:a16="http://schemas.microsoft.com/office/drawing/2014/main" id="{93110927-3CB7-413B-B3A2-E74043E7F86B}"/>
              </a:ext>
            </a:extLst>
          </p:cNvPr>
          <p:cNvSpPr>
            <a:spLocks noGrp="1"/>
          </p:cNvSpPr>
          <p:nvPr>
            <p:ph type="body" sz="quarter" idx="10"/>
          </p:nvPr>
        </p:nvSpPr>
        <p:spPr>
          <a:xfrm>
            <a:off x="773723" y="1812174"/>
            <a:ext cx="10199076" cy="4673031"/>
          </a:xfrm>
        </p:spPr>
        <p:txBody>
          <a:bodyPr/>
          <a:lstStyle/>
          <a:p>
            <a:pPr marL="0" indent="0">
              <a:buNone/>
            </a:pPr>
            <a:endParaRPr lang="en-US" dirty="0"/>
          </a:p>
        </p:txBody>
      </p:sp>
      <p:sp>
        <p:nvSpPr>
          <p:cNvPr id="5" name="TextBox 4">
            <a:extLst>
              <a:ext uri="{FF2B5EF4-FFF2-40B4-BE49-F238E27FC236}">
                <a16:creationId xmlns:a16="http://schemas.microsoft.com/office/drawing/2014/main" id="{734935BE-48B8-40F3-8ADD-38F16985AF13}"/>
              </a:ext>
            </a:extLst>
          </p:cNvPr>
          <p:cNvSpPr txBox="1"/>
          <p:nvPr/>
        </p:nvSpPr>
        <p:spPr>
          <a:xfrm>
            <a:off x="773723" y="2762994"/>
            <a:ext cx="8373793" cy="2850011"/>
          </a:xfrm>
          <a:prstGeom prst="rect">
            <a:avLst/>
          </a:prstGeom>
          <a:noFill/>
        </p:spPr>
        <p:txBody>
          <a:bodyPr wrap="square">
            <a:spAutoFit/>
          </a:bodyPr>
          <a:lstStyle/>
          <a:p>
            <a:pPr marL="457200" marR="0" lvl="0" indent="-457200">
              <a:lnSpc>
                <a:spcPct val="115000"/>
              </a:lnSpc>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College is different from High School – Expect to be challenged.</a:t>
            </a:r>
            <a:endParaRPr lang="en-US" sz="3200" dirty="0">
              <a:solidFill>
                <a:schemeClr val="bg1"/>
              </a:solidFill>
              <a:effectLst/>
              <a:latin typeface="Calibri" panose="020F0502020204030204" pitchFamily="34" charset="0"/>
              <a:ea typeface="Calibri" panose="020F0502020204030204" pitchFamily="34" charset="0"/>
            </a:endParaRPr>
          </a:p>
          <a:p>
            <a:pPr marL="457200" marR="0" lvl="0" indent="-457200">
              <a:lnSpc>
                <a:spcPct val="115000"/>
              </a:lnSpc>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Take advantage of resources.</a:t>
            </a:r>
            <a:endParaRPr lang="en-US" sz="3200" dirty="0">
              <a:solidFill>
                <a:schemeClr val="bg1"/>
              </a:solidFill>
              <a:effectLst/>
              <a:latin typeface="Calibri" panose="020F0502020204030204" pitchFamily="34" charset="0"/>
              <a:ea typeface="Calibri" panose="020F0502020204030204" pitchFamily="34" charset="0"/>
            </a:endParaRPr>
          </a:p>
          <a:p>
            <a:pPr marL="457200" marR="0" lvl="0" indent="-457200">
              <a:lnSpc>
                <a:spcPct val="115000"/>
              </a:lnSpc>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Get involved – but not too involved.</a:t>
            </a:r>
            <a:endParaRPr lang="en-US" sz="3200" dirty="0">
              <a:solidFill>
                <a:schemeClr val="bg1"/>
              </a:solidFill>
              <a:effectLst/>
              <a:latin typeface="Calibri" panose="020F0502020204030204" pitchFamily="34" charset="0"/>
              <a:ea typeface="Calibri" panose="020F0502020204030204" pitchFamily="34" charset="0"/>
            </a:endParaRPr>
          </a:p>
          <a:p>
            <a:pPr marL="457200" marR="0" lvl="0" indent="-457200">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Make smart choices/Ask for help!</a:t>
            </a:r>
            <a:endParaRPr lang="en-US" sz="3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104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73C4-989E-A618-6CE5-A9B0D8BAA557}"/>
              </a:ext>
            </a:extLst>
          </p:cNvPr>
          <p:cNvSpPr>
            <a:spLocks noGrp="1"/>
          </p:cNvSpPr>
          <p:nvPr>
            <p:ph type="title"/>
          </p:nvPr>
        </p:nvSpPr>
        <p:spPr>
          <a:xfrm>
            <a:off x="642551" y="614033"/>
            <a:ext cx="10711249" cy="870271"/>
          </a:xfrm>
        </p:spPr>
        <p:txBody>
          <a:bodyPr/>
          <a:lstStyle/>
          <a:p>
            <a:r>
              <a:rPr lang="en-US" dirty="0"/>
              <a:t>U-Day</a:t>
            </a:r>
          </a:p>
        </p:txBody>
      </p:sp>
      <p:sp>
        <p:nvSpPr>
          <p:cNvPr id="3" name="Text Placeholder 2">
            <a:extLst>
              <a:ext uri="{FF2B5EF4-FFF2-40B4-BE49-F238E27FC236}">
                <a16:creationId xmlns:a16="http://schemas.microsoft.com/office/drawing/2014/main" id="{868AF624-BF82-5B55-166E-6C5DAF26AAE6}"/>
              </a:ext>
            </a:extLst>
          </p:cNvPr>
          <p:cNvSpPr>
            <a:spLocks noGrp="1"/>
          </p:cNvSpPr>
          <p:nvPr>
            <p:ph type="body" sz="quarter" idx="10"/>
          </p:nvPr>
        </p:nvSpPr>
        <p:spPr>
          <a:xfrm>
            <a:off x="642551" y="1812175"/>
            <a:ext cx="10330248" cy="3657600"/>
          </a:xfrm>
        </p:spPr>
        <p:txBody>
          <a:bodyPr/>
          <a:lstStyle/>
          <a:p>
            <a:r>
              <a:rPr lang="en-US" sz="2800" dirty="0"/>
              <a:t>Thursday, Sept. 4</a:t>
            </a:r>
            <a:r>
              <a:rPr lang="en-US" sz="2800" baseline="30000" dirty="0"/>
              <a:t>th</a:t>
            </a:r>
            <a:r>
              <a:rPr lang="en-US" sz="2800" dirty="0"/>
              <a:t>, 2025</a:t>
            </a:r>
          </a:p>
          <a:p>
            <a:pPr marL="0" indent="0">
              <a:buNone/>
            </a:pPr>
            <a:endParaRPr lang="en-US" sz="2800" dirty="0"/>
          </a:p>
          <a:p>
            <a:r>
              <a:rPr lang="en-US" sz="2800" dirty="0"/>
              <a:t>3:30-6:30 p.m.</a:t>
            </a:r>
          </a:p>
          <a:p>
            <a:pPr marL="0" indent="0">
              <a:buNone/>
            </a:pPr>
            <a:endParaRPr lang="en-US" sz="2800" dirty="0"/>
          </a:p>
          <a:p>
            <a:r>
              <a:rPr lang="en-US" sz="2800" dirty="0"/>
              <a:t>Thompson Hall Lawn</a:t>
            </a:r>
          </a:p>
          <a:p>
            <a:endParaRPr lang="en-US" sz="2800" dirty="0"/>
          </a:p>
          <a:p>
            <a:r>
              <a:rPr lang="en-US" sz="2800" dirty="0" err="1"/>
              <a:t>UDay</a:t>
            </a:r>
            <a:r>
              <a:rPr lang="en-US" sz="2800" dirty="0"/>
              <a:t> is a tradition here at UNH that brings together students, staff, faculty and Durham community members to celebrate and learn about the more than 300 student groups, campus departments, local businesses and more. It's one of the best ways to get involved!</a:t>
            </a:r>
          </a:p>
        </p:txBody>
      </p:sp>
    </p:spTree>
    <p:extLst>
      <p:ext uri="{BB962C8B-B14F-4D97-AF65-F5344CB8AC3E}">
        <p14:creationId xmlns:p14="http://schemas.microsoft.com/office/powerpoint/2010/main" val="234638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B866-00A3-8DCF-616E-FB6546976A5B}"/>
              </a:ext>
            </a:extLst>
          </p:cNvPr>
          <p:cNvSpPr>
            <a:spLocks noGrp="1"/>
          </p:cNvSpPr>
          <p:nvPr>
            <p:ph type="title"/>
          </p:nvPr>
        </p:nvSpPr>
        <p:spPr>
          <a:xfrm>
            <a:off x="741405" y="614034"/>
            <a:ext cx="10612395" cy="485718"/>
          </a:xfrm>
        </p:spPr>
        <p:txBody>
          <a:bodyPr/>
          <a:lstStyle/>
          <a:p>
            <a:r>
              <a:rPr lang="en-US" dirty="0"/>
              <a:t>Choosing first semester courses</a:t>
            </a:r>
          </a:p>
        </p:txBody>
      </p:sp>
      <p:sp>
        <p:nvSpPr>
          <p:cNvPr id="3" name="Text Placeholder 2">
            <a:extLst>
              <a:ext uri="{FF2B5EF4-FFF2-40B4-BE49-F238E27FC236}">
                <a16:creationId xmlns:a16="http://schemas.microsoft.com/office/drawing/2014/main" id="{2B1ACC44-C962-2878-7C76-072F8EBEA6D5}"/>
              </a:ext>
            </a:extLst>
          </p:cNvPr>
          <p:cNvSpPr>
            <a:spLocks noGrp="1"/>
          </p:cNvSpPr>
          <p:nvPr>
            <p:ph type="body" sz="quarter" idx="10"/>
          </p:nvPr>
        </p:nvSpPr>
        <p:spPr>
          <a:xfrm>
            <a:off x="605481" y="1445741"/>
            <a:ext cx="10367318" cy="5140410"/>
          </a:xfrm>
        </p:spPr>
        <p:txBody>
          <a:bodyPr/>
          <a:lstStyle/>
          <a:p>
            <a:r>
              <a:rPr lang="en-US" dirty="0"/>
              <a:t>A sample selection of courses is listed below for each major (see last bullet). In every case, there is an opportunity for choosing some courses that satisfy the university’s general education requirement (called the </a:t>
            </a:r>
            <a:r>
              <a:rPr lang="en-US" dirty="0">
                <a:hlinkClick r:id="rId2">
                  <a:extLst>
                    <a:ext uri="{A12FA001-AC4F-418D-AE19-62706E023703}">
                      <ahyp:hlinkClr xmlns:ahyp="http://schemas.microsoft.com/office/drawing/2018/hyperlinkcolor" val="tx"/>
                    </a:ext>
                  </a:extLst>
                </a:hlinkClick>
              </a:rPr>
              <a:t>Discovery Program</a:t>
            </a:r>
            <a:r>
              <a:rPr lang="en-US" dirty="0"/>
              <a:t>).</a:t>
            </a:r>
          </a:p>
          <a:p>
            <a:r>
              <a:rPr lang="en-US" dirty="0"/>
              <a:t>Unless you receive AP English credit, you will be required to take first-year writing (ENGL 401) in your first year.</a:t>
            </a:r>
          </a:p>
          <a:p>
            <a:r>
              <a:rPr lang="en-US" dirty="0">
                <a:solidFill>
                  <a:srgbClr val="FFFF00"/>
                </a:solidFill>
              </a:rPr>
              <a:t>A semester course load usually consists of four 4-credit courses and possibly a 1-credit seminar.</a:t>
            </a:r>
          </a:p>
          <a:p>
            <a:r>
              <a:rPr lang="en-US" dirty="0"/>
              <a:t>First-year students usually take courses numbered in the 400s and 500s.</a:t>
            </a:r>
          </a:p>
          <a:p>
            <a:r>
              <a:rPr lang="en-US" dirty="0"/>
              <a:t>Courses in other colleges are open to you to choose from; you do not have to restrict yourself to liberal arts courses.</a:t>
            </a:r>
          </a:p>
          <a:p>
            <a:r>
              <a:rPr lang="en-US" dirty="0">
                <a:hlinkClick r:id="rId3">
                  <a:extLst>
                    <a:ext uri="{A12FA001-AC4F-418D-AE19-62706E023703}">
                      <ahyp:hlinkClr xmlns:ahyp="http://schemas.microsoft.com/office/drawing/2018/hyperlinkcolor" val="tx"/>
                    </a:ext>
                  </a:extLst>
                </a:hlinkClick>
              </a:rPr>
              <a:t>Liberal Arts Guide | New Student &amp; Family Programs</a:t>
            </a:r>
            <a:endParaRPr lang="en-US" dirty="0"/>
          </a:p>
          <a:p>
            <a:r>
              <a:rPr lang="en-US" dirty="0">
                <a:hlinkClick r:id="rId4">
                  <a:extLst>
                    <a:ext uri="{A12FA001-AC4F-418D-AE19-62706E023703}">
                      <ahyp:hlinkClr xmlns:ahyp="http://schemas.microsoft.com/office/drawing/2018/hyperlinkcolor" val="tx"/>
                    </a:ext>
                  </a:extLst>
                </a:hlinkClick>
              </a:rPr>
              <a:t>https://courses.unh.edu/timeroom</a:t>
            </a:r>
            <a:r>
              <a:rPr lang="en-US" dirty="0"/>
              <a:t> (course material info found here)</a:t>
            </a:r>
          </a:p>
          <a:p>
            <a:endParaRPr lang="en-US" dirty="0"/>
          </a:p>
          <a:p>
            <a:pPr marL="0" indent="0">
              <a:buNone/>
            </a:pPr>
            <a:endParaRPr lang="en-US" dirty="0"/>
          </a:p>
        </p:txBody>
      </p:sp>
    </p:spTree>
    <p:extLst>
      <p:ext uri="{BB962C8B-B14F-4D97-AF65-F5344CB8AC3E}">
        <p14:creationId xmlns:p14="http://schemas.microsoft.com/office/powerpoint/2010/main" val="346630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1A92-AA58-4E80-84EC-258D079F9FC2}"/>
              </a:ext>
            </a:extLst>
          </p:cNvPr>
          <p:cNvSpPr>
            <a:spLocks noGrp="1"/>
          </p:cNvSpPr>
          <p:nvPr>
            <p:ph type="title"/>
          </p:nvPr>
        </p:nvSpPr>
        <p:spPr/>
        <p:txBody>
          <a:bodyPr/>
          <a:lstStyle/>
          <a:p>
            <a:r>
              <a:rPr lang="en-US" dirty="0"/>
              <a:t>Academic Overview Continued</a:t>
            </a:r>
          </a:p>
        </p:txBody>
      </p:sp>
      <p:sp>
        <p:nvSpPr>
          <p:cNvPr id="3" name="Text Placeholder 2">
            <a:extLst>
              <a:ext uri="{FF2B5EF4-FFF2-40B4-BE49-F238E27FC236}">
                <a16:creationId xmlns:a16="http://schemas.microsoft.com/office/drawing/2014/main" id="{1E7889BA-8445-4ABE-A015-0DE52245587C}"/>
              </a:ext>
            </a:extLst>
          </p:cNvPr>
          <p:cNvSpPr>
            <a:spLocks noGrp="1"/>
          </p:cNvSpPr>
          <p:nvPr>
            <p:ph type="body" sz="quarter" idx="10"/>
          </p:nvPr>
        </p:nvSpPr>
        <p:spPr>
          <a:xfrm>
            <a:off x="1219200" y="1828799"/>
            <a:ext cx="9753600" cy="4600135"/>
          </a:xfrm>
        </p:spPr>
        <p:txBody>
          <a:bodyPr/>
          <a:lstStyle/>
          <a:p>
            <a:pPr marL="342900" indent="-342900">
              <a:buFont typeface="Arial" panose="020B0604020202020204" pitchFamily="34" charset="0"/>
              <a:buChar char="•"/>
            </a:pPr>
            <a:r>
              <a:rPr lang="en-US" dirty="0"/>
              <a:t>Undergraduate Research: </a:t>
            </a:r>
            <a:r>
              <a:rPr lang="en-US" dirty="0">
                <a:hlinkClick r:id="rId3">
                  <a:extLst>
                    <a:ext uri="{A12FA001-AC4F-418D-AE19-62706E023703}">
                      <ahyp:hlinkClr xmlns:ahyp="http://schemas.microsoft.com/office/drawing/2018/hyperlinkcolor" val="tx"/>
                    </a:ext>
                  </a:extLst>
                </a:hlinkClick>
              </a:rPr>
              <a:t>https://www.unh.edu/undergrad-research/programs</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Study Abroad: </a:t>
            </a:r>
            <a:r>
              <a:rPr lang="en-US" dirty="0">
                <a:hlinkClick r:id="rId4">
                  <a:extLst>
                    <a:ext uri="{A12FA001-AC4F-418D-AE19-62706E023703}">
                      <ahyp:hlinkClr xmlns:ahyp="http://schemas.microsoft.com/office/drawing/2018/hyperlinkcolor" val="tx"/>
                    </a:ext>
                  </a:extLst>
                </a:hlinkClick>
              </a:rPr>
              <a:t>Education Abroad | UNH Global</a:t>
            </a:r>
            <a:endParaRPr lang="en-US" dirty="0"/>
          </a:p>
          <a:p>
            <a:pPr marL="800100" lvl="1" indent="-342900">
              <a:buFont typeface="Arial" panose="020B0604020202020204" pitchFamily="34" charset="0"/>
              <a:buChar char="•"/>
            </a:pPr>
            <a:r>
              <a:rPr lang="en-US" dirty="0">
                <a:highlight>
                  <a:srgbClr val="FFFF00"/>
                </a:highlight>
              </a:rPr>
              <a:t>THURSDAY, Sept. 4</a:t>
            </a:r>
            <a:r>
              <a:rPr lang="en-US" baseline="30000" dirty="0">
                <a:highlight>
                  <a:srgbClr val="FFFF00"/>
                </a:highlight>
              </a:rPr>
              <a:t>th</a:t>
            </a:r>
            <a:r>
              <a:rPr lang="en-US" dirty="0">
                <a:highlight>
                  <a:srgbClr val="FFFF00"/>
                </a:highlight>
              </a:rPr>
              <a:t> 1-2 p.m. Study Abroad Fair in the MUB Granite State Room</a:t>
            </a:r>
          </a:p>
          <a:p>
            <a:pPr marL="800100" lvl="1" indent="-342900">
              <a:buFont typeface="Arial" panose="020B0604020202020204" pitchFamily="34" charset="0"/>
              <a:buChar char="•"/>
            </a:pPr>
            <a:r>
              <a:rPr lang="en-US" dirty="0"/>
              <a:t>SA for PSA for Parents: </a:t>
            </a:r>
            <a:r>
              <a:rPr lang="en-US" dirty="0">
                <a:hlinkClick r:id="rId5">
                  <a:extLst>
                    <a:ext uri="{A12FA001-AC4F-418D-AE19-62706E023703}">
                      <ahyp:hlinkClr xmlns:ahyp="http://schemas.microsoft.com/office/drawing/2018/hyperlinkcolor" val="tx"/>
                    </a:ext>
                  </a:extLst>
                </a:hlinkClick>
              </a:rPr>
              <a:t>https://www.unh.edu/global/parents</a:t>
            </a:r>
            <a:r>
              <a:rPr lang="en-US" dirty="0"/>
              <a:t> </a:t>
            </a:r>
          </a:p>
          <a:p>
            <a:pPr marL="800100" lvl="1" indent="-342900">
              <a:buFont typeface="Arial" panose="020B0604020202020204" pitchFamily="34" charset="0"/>
              <a:buChar char="•"/>
            </a:pPr>
            <a:r>
              <a:rPr lang="en-US" dirty="0"/>
              <a:t>Study Away USA: </a:t>
            </a:r>
            <a:r>
              <a:rPr lang="en-US" dirty="0">
                <a:hlinkClick r:id="rId6">
                  <a:extLst>
                    <a:ext uri="{A12FA001-AC4F-418D-AE19-62706E023703}">
                      <ahyp:hlinkClr xmlns:ahyp="http://schemas.microsoft.com/office/drawing/2018/hyperlinkcolor" val="tx"/>
                    </a:ext>
                  </a:extLst>
                </a:hlinkClick>
              </a:rPr>
              <a:t>https://www.unh.edu/nse/</a:t>
            </a:r>
            <a:r>
              <a:rPr lang="en-US" dirty="0"/>
              <a:t> </a:t>
            </a:r>
          </a:p>
          <a:p>
            <a:pPr marL="800100" lvl="1" indent="-342900">
              <a:buFont typeface="Arial" panose="020B0604020202020204" pitchFamily="34" charset="0"/>
              <a:buChar char="•"/>
            </a:pPr>
            <a:r>
              <a:rPr lang="en-US" dirty="0"/>
              <a:t>COLA Managed SA: </a:t>
            </a:r>
            <a:r>
              <a:rPr lang="en-US" u="sng" dirty="0">
                <a:latin typeface="Source Sans Pro" panose="020B0503030403020204" pitchFamily="34" charset="0"/>
                <a:ea typeface="Source Sans Pro" panose="020B0503030403020204" pitchFamily="34" charset="0"/>
                <a:hlinkClick r:id="rId7"/>
              </a:rPr>
              <a:t>https://cola.unh.edu/cola-study-abroad</a:t>
            </a:r>
            <a:endParaRPr lang="en-US" u="sng" dirty="0">
              <a:latin typeface="Source Sans Pro" panose="020B0503030403020204" pitchFamily="34" charset="0"/>
              <a:ea typeface="Source Sans Pro" panose="020B0503030403020204" pitchFamily="34" charset="0"/>
            </a:endParaRPr>
          </a:p>
          <a:p>
            <a:pPr lvl="1"/>
            <a:endParaRPr lang="en-US" dirty="0"/>
          </a:p>
          <a:p>
            <a:pPr marL="342900" indent="-342900">
              <a:buFont typeface="Arial" panose="020B0604020202020204" pitchFamily="34" charset="0"/>
              <a:buChar char="•"/>
            </a:pPr>
            <a:r>
              <a:rPr lang="en-US" dirty="0"/>
              <a:t>Internships/jobs: </a:t>
            </a:r>
            <a:r>
              <a:rPr lang="en-US" dirty="0">
                <a:hlinkClick r:id="rId8"/>
              </a:rPr>
              <a:t>https://www.unh.edu/career/</a:t>
            </a:r>
            <a:endParaRPr lang="en-US" dirty="0"/>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hlinkClick r:id="rId9">
                  <a:extLst>
                    <a:ext uri="{A12FA001-AC4F-418D-AE19-62706E023703}">
                      <ahyp:hlinkClr xmlns:ahyp="http://schemas.microsoft.com/office/drawing/2018/hyperlinkcolor" val="tx"/>
                    </a:ext>
                  </a:extLst>
                </a:hlinkClick>
              </a:rPr>
              <a:t>Global Racial and Social Inequality Lab | College of Liberal Arts</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9315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F8F1-9DBD-ABF8-D9FD-14C4BA58E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7B5DA-A646-DEF0-50FB-574DB1CC9AC0}"/>
              </a:ext>
            </a:extLst>
          </p:cNvPr>
          <p:cNvSpPr>
            <a:spLocks noGrp="1"/>
          </p:cNvSpPr>
          <p:nvPr>
            <p:ph type="title"/>
          </p:nvPr>
        </p:nvSpPr>
        <p:spPr>
          <a:xfrm>
            <a:off x="773723" y="614033"/>
            <a:ext cx="10580077" cy="870271"/>
          </a:xfrm>
        </p:spPr>
        <p:txBody>
          <a:bodyPr/>
          <a:lstStyle/>
          <a:p>
            <a:r>
              <a:rPr lang="en-US" dirty="0"/>
              <a:t>COLA 401/401A/401T</a:t>
            </a:r>
          </a:p>
        </p:txBody>
      </p:sp>
      <p:sp>
        <p:nvSpPr>
          <p:cNvPr id="3" name="Text Placeholder 2">
            <a:extLst>
              <a:ext uri="{FF2B5EF4-FFF2-40B4-BE49-F238E27FC236}">
                <a16:creationId xmlns:a16="http://schemas.microsoft.com/office/drawing/2014/main" id="{D3B99C5B-906A-E73D-0DF5-C99E88EEC1D2}"/>
              </a:ext>
            </a:extLst>
          </p:cNvPr>
          <p:cNvSpPr>
            <a:spLocks noGrp="1"/>
          </p:cNvSpPr>
          <p:nvPr>
            <p:ph type="body" sz="quarter" idx="10"/>
          </p:nvPr>
        </p:nvSpPr>
        <p:spPr>
          <a:xfrm>
            <a:off x="773723" y="1812174"/>
            <a:ext cx="10199076" cy="4673031"/>
          </a:xfrm>
        </p:spPr>
        <p:txBody>
          <a:bodyPr/>
          <a:lstStyle/>
          <a:p>
            <a:pPr marL="0" indent="0">
              <a:buNone/>
            </a:pPr>
            <a:endParaRPr lang="en-US" dirty="0"/>
          </a:p>
        </p:txBody>
      </p:sp>
      <p:sp>
        <p:nvSpPr>
          <p:cNvPr id="5" name="TextBox 4">
            <a:extLst>
              <a:ext uri="{FF2B5EF4-FFF2-40B4-BE49-F238E27FC236}">
                <a16:creationId xmlns:a16="http://schemas.microsoft.com/office/drawing/2014/main" id="{15E7DA0A-A422-CEA3-F178-C3FDF5CBDE49}"/>
              </a:ext>
            </a:extLst>
          </p:cNvPr>
          <p:cNvSpPr txBox="1"/>
          <p:nvPr/>
        </p:nvSpPr>
        <p:spPr>
          <a:xfrm>
            <a:off x="773723" y="1812174"/>
            <a:ext cx="9256542" cy="5663089"/>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Extension of Orientation throughout the Fall semester- “how to college”</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Introduce students to  important campus resources including -CAPS, SHARPP,  SAS,  CFAR, and PACS</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Training on important student-based platforms- My Wildcat Success, WEBCAT, DEGREEWORKS, and CANVAS</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Every third week students will meet with department faculty and staff of their discipline to cover major specific matters if a declared major</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Community building through in-class activities  </a:t>
            </a:r>
          </a:p>
          <a:p>
            <a:pPr marL="342900" indent="-342900">
              <a:buFont typeface="Symbol" panose="05050102010706020507" pitchFamily="18" charset="2"/>
              <a:buChar char=""/>
            </a:pPr>
            <a:r>
              <a:rPr lang="en-US" sz="2400" dirty="0">
                <a:solidFill>
                  <a:schemeClr val="accent4"/>
                </a:solidFill>
                <a:effectLst/>
                <a:ea typeface="Times New Roman" panose="02020603050405020304" pitchFamily="18" charset="0"/>
              </a:rPr>
              <a:t>If an undeclared student: Provides an overview of academics at UNH – presentations from all five college divisions, major declaration requirements, and more (COLA 401 only)</a:t>
            </a:r>
            <a:endParaRPr lang="en-US" sz="2400" dirty="0">
              <a:solidFill>
                <a:schemeClr val="accent4"/>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dirty="0">
              <a:solidFill>
                <a:schemeClr val="bg1"/>
              </a:solidFill>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7302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6282-8651-CB89-A03B-D605CDF7B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89312-9881-4658-24FE-1145036F7072}"/>
              </a:ext>
            </a:extLst>
          </p:cNvPr>
          <p:cNvSpPr>
            <a:spLocks noGrp="1"/>
          </p:cNvSpPr>
          <p:nvPr>
            <p:ph type="title"/>
          </p:nvPr>
        </p:nvSpPr>
        <p:spPr>
          <a:xfrm>
            <a:off x="849133" y="571505"/>
            <a:ext cx="4991101" cy="870271"/>
          </a:xfrm>
        </p:spPr>
        <p:txBody>
          <a:bodyPr/>
          <a:lstStyle/>
          <a:p>
            <a:r>
              <a:rPr lang="en-US" dirty="0"/>
              <a:t>Campus Jobs</a:t>
            </a:r>
          </a:p>
        </p:txBody>
      </p:sp>
      <p:sp>
        <p:nvSpPr>
          <p:cNvPr id="3" name="Text Placeholder 2">
            <a:extLst>
              <a:ext uri="{FF2B5EF4-FFF2-40B4-BE49-F238E27FC236}">
                <a16:creationId xmlns:a16="http://schemas.microsoft.com/office/drawing/2014/main" id="{564F8B25-9493-11AF-3C8B-18E3E9DB0958}"/>
              </a:ext>
            </a:extLst>
          </p:cNvPr>
          <p:cNvSpPr>
            <a:spLocks noGrp="1"/>
          </p:cNvSpPr>
          <p:nvPr>
            <p:ph type="body" sz="quarter" idx="10"/>
          </p:nvPr>
        </p:nvSpPr>
        <p:spPr>
          <a:xfrm>
            <a:off x="849133" y="1858276"/>
            <a:ext cx="4610100" cy="3657600"/>
          </a:xfrm>
        </p:spPr>
        <p:txBody>
          <a:bodyPr/>
          <a:lstStyle/>
          <a:p>
            <a:pPr marL="0" indent="0">
              <a:buNone/>
            </a:pPr>
            <a:r>
              <a:rPr lang="en-US" sz="2400" b="1" dirty="0"/>
              <a:t>Opportunities</a:t>
            </a:r>
          </a:p>
          <a:p>
            <a:pPr marL="0" indent="0">
              <a:buNone/>
            </a:pPr>
            <a:endParaRPr lang="en-US" sz="2400" dirty="0"/>
          </a:p>
          <a:p>
            <a:pPr marL="0" indent="0">
              <a:buNone/>
            </a:pPr>
            <a:r>
              <a:rPr lang="en-US" sz="2400" dirty="0"/>
              <a:t>Campus units that hire student employees include:</a:t>
            </a:r>
          </a:p>
          <a:p>
            <a:r>
              <a:rPr lang="en-US" sz="2400" dirty="0"/>
              <a:t>Dining</a:t>
            </a:r>
          </a:p>
          <a:p>
            <a:r>
              <a:rPr lang="en-US" sz="2400" dirty="0"/>
              <a:t>Events &amp; Conferences</a:t>
            </a:r>
          </a:p>
          <a:p>
            <a:r>
              <a:rPr lang="en-US" sz="2400" dirty="0"/>
              <a:t>Campus Recreation</a:t>
            </a:r>
          </a:p>
          <a:p>
            <a:r>
              <a:rPr lang="en-US" sz="2400" dirty="0"/>
              <a:t>Dimond Library</a:t>
            </a:r>
          </a:p>
          <a:p>
            <a:r>
              <a:rPr lang="en-US" sz="2400" dirty="0"/>
              <a:t>Transportation</a:t>
            </a:r>
          </a:p>
          <a:p>
            <a:r>
              <a:rPr lang="en-US" sz="2400" dirty="0"/>
              <a:t>And many more</a:t>
            </a:r>
          </a:p>
        </p:txBody>
      </p:sp>
      <p:sp>
        <p:nvSpPr>
          <p:cNvPr id="5" name="Text Placeholder 2">
            <a:extLst>
              <a:ext uri="{FF2B5EF4-FFF2-40B4-BE49-F238E27FC236}">
                <a16:creationId xmlns:a16="http://schemas.microsoft.com/office/drawing/2014/main" id="{C5135060-B296-954A-3802-19C5EC8419E1}"/>
              </a:ext>
            </a:extLst>
          </p:cNvPr>
          <p:cNvSpPr txBox="1">
            <a:spLocks/>
          </p:cNvSpPr>
          <p:nvPr/>
        </p:nvSpPr>
        <p:spPr>
          <a:xfrm>
            <a:off x="6259329" y="1858276"/>
            <a:ext cx="4610100" cy="3657600"/>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400"/>
              </a:spcBef>
              <a:buFont typeface="Arial" panose="020B0604020202020204" pitchFamily="34" charset="0"/>
              <a:buChar char="•"/>
              <a:defRPr sz="2000" kern="1200" baseline="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Resources</a:t>
            </a:r>
          </a:p>
          <a:p>
            <a:pPr marL="0" indent="0">
              <a:buFont typeface="Arial" panose="020B0604020202020204" pitchFamily="34" charset="0"/>
              <a:buNone/>
            </a:pPr>
            <a:endParaRPr lang="en-US" sz="2400" b="1" i="1" dirty="0"/>
          </a:p>
          <a:p>
            <a:pPr marL="0" indent="0">
              <a:buFont typeface="Arial" panose="020B0604020202020204" pitchFamily="34" charset="0"/>
              <a:buNone/>
            </a:pPr>
            <a:r>
              <a:rPr lang="en-US" sz="2400" dirty="0">
                <a:hlinkClick r:id="rId2"/>
              </a:rPr>
              <a:t>Workday</a:t>
            </a:r>
            <a:r>
              <a:rPr lang="en-US" sz="2400" dirty="0"/>
              <a: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3"/>
              </a:rPr>
              <a:t>Student Worker Resources Hub</a:t>
            </a:r>
            <a:r>
              <a:rPr lang="en-US" sz="2400" dirty="0"/>
              <a: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4"/>
              </a:rPr>
              <a:t>Work-Study at UNH</a:t>
            </a: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i="1" dirty="0"/>
              <a:t>*Internal links your student can access with their UNH credentials.</a:t>
            </a:r>
          </a:p>
        </p:txBody>
      </p:sp>
    </p:spTree>
    <p:extLst>
      <p:ext uri="{BB962C8B-B14F-4D97-AF65-F5344CB8AC3E}">
        <p14:creationId xmlns:p14="http://schemas.microsoft.com/office/powerpoint/2010/main" val="3948726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TotalTime>
  <Words>1374</Words>
  <Application>Microsoft Office PowerPoint</Application>
  <PresentationFormat>Widescreen</PresentationFormat>
  <Paragraphs>195</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Calibri</vt:lpstr>
      <vt:lpstr>Source Sans Pro</vt:lpstr>
      <vt:lpstr>Symbol</vt:lpstr>
      <vt:lpstr>Times New Roman</vt:lpstr>
      <vt:lpstr>Office Theme</vt:lpstr>
      <vt:lpstr>College of Liberal Arts Parent Session</vt:lpstr>
      <vt:lpstr>Introduction</vt:lpstr>
      <vt:lpstr>What to expect in the parent session?</vt:lpstr>
      <vt:lpstr>Four pieces of advice</vt:lpstr>
      <vt:lpstr>U-Day</vt:lpstr>
      <vt:lpstr>Choosing first semester courses</vt:lpstr>
      <vt:lpstr>Academic Overview Continued</vt:lpstr>
      <vt:lpstr>COLA 401/401A/401T</vt:lpstr>
      <vt:lpstr>Campus Jobs</vt:lpstr>
      <vt:lpstr>Internships</vt:lpstr>
      <vt:lpstr>Contact information and course listings</vt:lpstr>
      <vt:lpstr>Resources </vt:lpstr>
      <vt:lpstr>Resources </vt:lpstr>
      <vt:lpstr>Resources Continued</vt:lpstr>
      <vt:lpstr>PowerPoint Presentation</vt:lpstr>
      <vt:lpstr>What should your student do after orientation and before Wildcat Days/Move-in?</vt:lpstr>
      <vt:lpstr>Parent Portal info</vt:lpstr>
      <vt:lpstr>Setting up UNH email</vt:lpstr>
      <vt:lpstr>How to View Your Schedule</vt:lpstr>
      <vt:lpstr>Access to these PP slides? </vt:lpstr>
      <vt:lpstr>QR code to access:</vt:lpstr>
      <vt:lpstr>PowerPoint Presentation</vt:lpstr>
      <vt:lpstr>PP QR and  email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 Cook</dc:creator>
  <cp:lastModifiedBy>Jenni Cook</cp:lastModifiedBy>
  <cp:revision>1</cp:revision>
  <cp:lastPrinted>2025-05-27T19:17:59Z</cp:lastPrinted>
  <dcterms:created xsi:type="dcterms:W3CDTF">2025-05-27T19:11:51Z</dcterms:created>
  <dcterms:modified xsi:type="dcterms:W3CDTF">2025-06-23T13:51:59Z</dcterms:modified>
</cp:coreProperties>
</file>