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4"/>
    <p:sldMasterId id="2147483801" r:id="rId5"/>
    <p:sldMasterId id="2147483823" r:id="rId6"/>
    <p:sldMasterId id="2147483845" r:id="rId7"/>
  </p:sldMasterIdLst>
  <p:notesMasterIdLst>
    <p:notesMasterId r:id="rId24"/>
  </p:notesMasterIdLst>
  <p:handoutMasterIdLst>
    <p:handoutMasterId r:id="rId25"/>
  </p:handoutMasterIdLst>
  <p:sldIdLst>
    <p:sldId id="259" r:id="rId8"/>
    <p:sldId id="261" r:id="rId9"/>
    <p:sldId id="262" r:id="rId10"/>
    <p:sldId id="313" r:id="rId11"/>
    <p:sldId id="323" r:id="rId12"/>
    <p:sldId id="324" r:id="rId13"/>
    <p:sldId id="321" r:id="rId14"/>
    <p:sldId id="322" r:id="rId15"/>
    <p:sldId id="300" r:id="rId16"/>
    <p:sldId id="301" r:id="rId17"/>
    <p:sldId id="302" r:id="rId18"/>
    <p:sldId id="307" r:id="rId19"/>
    <p:sldId id="305" r:id="rId20"/>
    <p:sldId id="304" r:id="rId21"/>
    <p:sldId id="265" r:id="rId22"/>
    <p:sldId id="30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475FE91-47F9-2A0C-007D-731CD050A902}" name="Jenni Cook" initials="JC" userId="S::jennic@usnh.edu::da9cc4a7-77ff-4783-b8d0-f49f7eeec16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B43"/>
    <a:srgbClr val="9E0000"/>
    <a:srgbClr val="C00000"/>
    <a:srgbClr val="000000"/>
    <a:srgbClr val="003591"/>
    <a:srgbClr val="003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467A71-414C-FF1D-49BF-95BF8DF42925}" v="3" dt="2026-06-02T23:48:38.928"/>
    <p1510:client id="{F338ECC9-4240-4649-8C46-758E2DB592A6}" v="2" dt="2026-06-02T18:02:06.4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65"/>
    <p:restoredTop sz="94637"/>
  </p:normalViewPr>
  <p:slideViewPr>
    <p:cSldViewPr snapToGrid="0">
      <p:cViewPr varScale="1">
        <p:scale>
          <a:sx n="90" d="100"/>
          <a:sy n="90" d="100"/>
        </p:scale>
        <p:origin x="25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0771B1-6A62-E84D-BF55-3996911231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593367-372F-CA3F-7454-0E5D662BEE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F4978F-FC93-2546-B669-BF3A77000B0A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064586-353B-98FB-3AA9-4D5AD12DE9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02C207-E8DA-F191-C900-21C7EE351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7C5EA-BF61-1C47-BED3-3004964B1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896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0D939-7FA7-3946-88DB-D72692A15690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D39E9-1B50-8B45-91F6-F515A7929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45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EAA48-1914-FF77-E175-42A6D7B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13B221-1BBA-9C76-E305-EFABD3084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46D51B-3CDF-426D-77C9-C856694907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8FCB28-9032-2FDB-56E6-1CC349C3F2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014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E94B5-681D-1BE8-EAC0-0CA65291A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E6C109-A842-D89D-4D46-30B5053DCD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5649AF-AF2B-0337-F49B-1F2D41BFA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BBEEC-8A28-B5C3-8668-A61CDA2FA6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515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6EDF0-D5BF-5C1E-00B3-EF22F2C09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BE2537-C6C2-7C34-748E-134F97E7AF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054DA8-528A-7BB4-5042-C6C8D0962D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463F0-287B-493B-819F-685E9CF76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82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8F331-9F9F-E7FE-541E-02ED2D56B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B63800-9529-AE42-8E23-732CDFE8D1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03133-A51F-7241-E14E-793564B2A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24CD64-65BF-4F0B-FD89-A892722875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619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094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7B1C2-64E6-B67A-29CD-26368EA29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B5A9E4-12A6-4EB8-C107-57FB3621A8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F1C01A-42CB-AC18-F99F-9C2B501E34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0BF40D-D6EE-FB72-D123-8F4A9F1E8F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72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34360-EF42-88CD-77CA-E931F5D0B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870FE0-9F61-49ED-4596-C06610EF45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8AB04A-32A3-3DE5-083F-C5ED9CDDD9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DAC5FD-3E01-5B5A-6A58-A83F1743E0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2154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5F1B2-9ED8-27AA-FF23-2335898B0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EF5925-90C3-A491-D08A-1088321B05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98EEA2-B7F2-6E3F-B94F-43E8F88C38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A69CA-C924-9258-1522-C5A5024E6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721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399E-527D-3B81-9F98-0F5C83330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06888D-CEE4-FAEA-EFEC-67191EE4D6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34DEC5-BDB9-8B16-EB4A-CB3AEE6956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BFBB05-2CAA-6641-6AC7-F59C49C604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D39E9-1B50-8B45-91F6-F515A7929BD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196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sv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One 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3AC73F7-BDD5-5C43-87CC-128E8B36B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rcRect r="6215" b="13382"/>
          <a:stretch>
            <a:fillRect/>
          </a:stretch>
        </p:blipFill>
        <p:spPr>
          <a:xfrm>
            <a:off x="5776561" y="917762"/>
            <a:ext cx="6437922" cy="5940235"/>
          </a:xfrm>
          <a:prstGeom prst="rect">
            <a:avLst/>
          </a:prstGeom>
        </p:spPr>
      </p:pic>
      <p:pic>
        <p:nvPicPr>
          <p:cNvPr id="5" name="Picture 4" descr="University of New Hampshire logo">
            <a:extLst>
              <a:ext uri="{FF2B5EF4-FFF2-40B4-BE49-F238E27FC236}">
                <a16:creationId xmlns:a16="http://schemas.microsoft.com/office/drawing/2014/main" id="{DF992AD8-1BB9-88C2-3B89-D72F33594D9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23438" b="27344"/>
          <a:stretch>
            <a:fillRect/>
          </a:stretch>
        </p:blipFill>
        <p:spPr>
          <a:xfrm>
            <a:off x="2667000" y="628650"/>
            <a:ext cx="6858000" cy="1800225"/>
          </a:xfrm>
          <a:prstGeom prst="rect">
            <a:avLst/>
          </a:prstGeom>
        </p:spPr>
      </p:pic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E47D7C4D-A469-21AE-F8AB-582C95722F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069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FF179-0385-0D77-FF51-B374044991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278313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2443673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t with 4 Image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248CC4D6-24AB-6A05-DD81-D08C9ABC8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683" y="1584442"/>
            <a:ext cx="4369646" cy="341874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List header – one line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703DA58E-2A72-EA34-A525-BFB8E33C241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8975" y="2206625"/>
            <a:ext cx="4398672" cy="3566773"/>
          </a:xfrm>
        </p:spPr>
        <p:txBody>
          <a:bodyPr/>
          <a:lstStyle>
            <a:lvl1pPr>
              <a:defRPr sz="1400" b="0"/>
            </a:lvl1pPr>
          </a:lstStyle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C1086BB4-78E1-9270-5CB9-51C11950C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40213" y="436308"/>
            <a:ext cx="3031918" cy="3167574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70108285-78AD-67EC-F207-9CD182AE7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731268" y="436308"/>
            <a:ext cx="3031918" cy="2021279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24A5CA59-26A4-1558-579A-DA1EFAB1B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731268" y="2605827"/>
            <a:ext cx="3031918" cy="3167571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CA89806B-181C-0498-60FF-3552ABE7D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5540213" y="3769812"/>
            <a:ext cx="3031918" cy="200358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D1DD3C-5AA4-741C-4DE0-4E7344BD41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84" y="1117238"/>
            <a:ext cx="4149676" cy="218033"/>
          </a:xfrm>
        </p:spPr>
        <p:txBody>
          <a:bodyPr anchor="b" anchorCtr="0"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207169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9D3A9EA-0FF3-93B1-ABFB-F517EF0238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21810" y="601824"/>
            <a:ext cx="4348380" cy="355480"/>
          </a:xfrm>
        </p:spPr>
        <p:txBody>
          <a:bodyPr anchor="b" anchorCtr="0">
            <a:noAutofit/>
          </a:bodyPr>
          <a:lstStyle>
            <a:lvl1pPr algn="ctr"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01E6351-6FAC-EA0A-7621-7510F62B8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960" y="1211761"/>
            <a:ext cx="9812079" cy="5535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Icons header - one line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D5FE1A0-A983-4F19-11E8-1E64EE8436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655772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E1A879-F11B-C85A-16FB-AD2A7CEFB29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655772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C89DF6D-7E4A-9516-1166-71A7DFB5EF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37129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4179CD5-5984-B05E-E2AB-1C116D8E38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37129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C585042-52D4-92FD-4DC0-B6FD44A7942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27449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6A722AE-98B1-5B01-1F4A-7DB4CBDDBD0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427449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B8E26352-D06C-8118-5B0F-5A0C87155AB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929310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5CF71B82-A122-C51F-8B78-D07DF3E247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29310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2DE9D4D6-06E7-406D-CBC0-E2E3967D2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686252" y="2661518"/>
            <a:ext cx="593138" cy="553524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BDB24F0-96AB-B3CD-D524-4DC6ECAAB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39"/>
          </p:nvPr>
        </p:nvSpPr>
        <p:spPr>
          <a:xfrm>
            <a:off x="4067609" y="2661518"/>
            <a:ext cx="593138" cy="553524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E1ECB83-2A19-99BC-3A18-16A6E28A5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40"/>
          </p:nvPr>
        </p:nvSpPr>
        <p:spPr>
          <a:xfrm>
            <a:off x="6457929" y="2661518"/>
            <a:ext cx="593138" cy="553524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D2E926D-A7D7-AEF1-B9C2-C14E8B292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41"/>
          </p:nvPr>
        </p:nvSpPr>
        <p:spPr>
          <a:xfrm>
            <a:off x="8959790" y="2661518"/>
            <a:ext cx="593138" cy="553524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BF17B27-5B46-DF06-D1AC-21B4FC443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583413" cy="7517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9E0000"/>
                </a:solidFill>
              </a:rPr>
              <a:t>Note: This slide is designed for icons, not images. After choosing your icons, you can change the fill color under </a:t>
            </a:r>
            <a:r>
              <a:rPr lang="en-US" i="1">
                <a:solidFill>
                  <a:srgbClr val="9E0000"/>
                </a:solidFill>
              </a:rPr>
              <a:t>Graphics Format.</a:t>
            </a:r>
          </a:p>
        </p:txBody>
      </p:sp>
    </p:spTree>
    <p:extLst>
      <p:ext uri="{BB962C8B-B14F-4D97-AF65-F5344CB8AC3E}">
        <p14:creationId xmlns:p14="http://schemas.microsoft.com/office/powerpoint/2010/main" val="3216790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D789EB1-FC7E-8BDC-B3D5-B4569385859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21810" y="716128"/>
            <a:ext cx="4348380" cy="355480"/>
          </a:xfrm>
        </p:spPr>
        <p:txBody>
          <a:bodyPr>
            <a:noAutofit/>
          </a:bodyPr>
          <a:lstStyle>
            <a:lvl1pPr algn="ctr"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3" name="Chart Placeholder 2" descr="Chart">
            <a:extLst>
              <a:ext uri="{FF2B5EF4-FFF2-40B4-BE49-F238E27FC236}">
                <a16:creationId xmlns:a16="http://schemas.microsoft.com/office/drawing/2014/main" id="{BD7915BA-410D-8DE4-9591-300B766E23F8}"/>
              </a:ext>
            </a:extLst>
          </p:cNvPr>
          <p:cNvSpPr>
            <a:spLocks noGrp="1"/>
          </p:cNvSpPr>
          <p:nvPr>
            <p:ph type="chart" sz="quarter" idx="30"/>
          </p:nvPr>
        </p:nvSpPr>
        <p:spPr>
          <a:xfrm>
            <a:off x="1042988" y="2168310"/>
            <a:ext cx="10106025" cy="3629025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C9FD2EE-7E86-C1D1-DE3F-61DAC9EE1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883451" cy="48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9E0000"/>
                </a:solidFill>
              </a:rPr>
              <a:t>Note: You may need to adjust your chart/graph color stylings. You can do so under </a:t>
            </a:r>
            <a:r>
              <a:rPr lang="en-US" i="1">
                <a:solidFill>
                  <a:srgbClr val="9E0000"/>
                </a:solidFill>
              </a:rPr>
              <a:t>Chart Design</a:t>
            </a:r>
            <a:r>
              <a:rPr lang="en-US">
                <a:solidFill>
                  <a:srgbClr val="9E0000"/>
                </a:solidFill>
              </a:rPr>
              <a:t>.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92CA148-C846-11B7-8FBA-F88F34A4FF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960" y="1233880"/>
            <a:ext cx="9812079" cy="5535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Data /spreadsheet / infographic</a:t>
            </a:r>
          </a:p>
        </p:txBody>
      </p:sp>
    </p:spTree>
    <p:extLst>
      <p:ext uri="{BB962C8B-B14F-4D97-AF65-F5344CB8AC3E}">
        <p14:creationId xmlns:p14="http://schemas.microsoft.com/office/powerpoint/2010/main" val="2501470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ata - Left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6BB0A-6DB7-0976-1F78-A3B7C67684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84" y="908633"/>
            <a:ext cx="3501921" cy="218033"/>
          </a:xfrm>
        </p:spPr>
        <p:txBody>
          <a:bodyPr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63B6906-946C-53B1-E522-254432A64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684" y="1500920"/>
            <a:ext cx="4083071" cy="180295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/>
              <a:t>Data spreadsheet</a:t>
            </a:r>
            <a:br>
              <a:rPr lang="en-US"/>
            </a:br>
            <a:r>
              <a:rPr lang="en-US"/>
              <a:t>infographic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949913A-FAD5-4044-3D98-A2BB58B5485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8975" y="3603626"/>
            <a:ext cx="4083071" cy="1787412"/>
          </a:xfrm>
        </p:spPr>
        <p:txBody>
          <a:bodyPr/>
          <a:lstStyle>
            <a:lvl1pPr marL="7938" indent="-7938">
              <a:buFontTx/>
              <a:buNone/>
              <a:tabLst/>
              <a:defRPr sz="1200" b="0"/>
            </a:lvl1pPr>
          </a:lstStyle>
          <a:p>
            <a:pPr lvl="0"/>
            <a:r>
              <a:rPr lang="en-US"/>
              <a:t>Body copy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Mauris </a:t>
            </a:r>
            <a:r>
              <a:rPr lang="en-US" err="1"/>
              <a:t>sodales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 nec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, ac </a:t>
            </a:r>
            <a:r>
              <a:rPr lang="en-US" err="1"/>
              <a:t>aliquam</a:t>
            </a:r>
            <a:r>
              <a:rPr lang="en-US"/>
              <a:t> libero </a:t>
            </a:r>
            <a:r>
              <a:rPr lang="en-US" err="1"/>
              <a:t>rutrum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lorem, </a:t>
            </a:r>
            <a:r>
              <a:rPr lang="en-US" err="1"/>
              <a:t>feugiat</a:t>
            </a:r>
            <a:r>
              <a:rPr lang="en-US"/>
              <a:t> nec </a:t>
            </a:r>
            <a:r>
              <a:rPr lang="en-US" err="1"/>
              <a:t>dapibus</a:t>
            </a:r>
            <a:r>
              <a:rPr lang="en-US"/>
              <a:t> a, vestibulum </a:t>
            </a:r>
            <a:r>
              <a:rPr lang="en-US" err="1"/>
              <a:t>eget</a:t>
            </a:r>
            <a:r>
              <a:rPr lang="en-US"/>
              <a:t> nunc. Ut ac </a:t>
            </a:r>
            <a:r>
              <a:rPr lang="en-US" err="1"/>
              <a:t>erat</a:t>
            </a:r>
            <a:r>
              <a:rPr lang="en-US"/>
              <a:t> a libero </a:t>
            </a:r>
            <a:r>
              <a:rPr lang="en-US" err="1"/>
              <a:t>finibus</a:t>
            </a:r>
            <a:r>
              <a:rPr lang="en-US"/>
              <a:t> gravida a at </a:t>
            </a:r>
            <a:r>
              <a:rPr lang="en-US" err="1"/>
              <a:t>metus</a:t>
            </a:r>
            <a:r>
              <a:rPr lang="en-US"/>
              <a:t>. Sed nec </a:t>
            </a:r>
            <a:r>
              <a:rPr lang="en-US" err="1"/>
              <a:t>felis</a:t>
            </a:r>
            <a:r>
              <a:rPr lang="en-US"/>
              <a:t> sed libero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at </a:t>
            </a:r>
            <a:r>
              <a:rPr lang="en-US" err="1"/>
              <a:t>ut</a:t>
            </a:r>
            <a:r>
              <a:rPr lang="en-US"/>
              <a:t> mi. </a:t>
            </a:r>
          </a:p>
        </p:txBody>
      </p:sp>
      <p:sp>
        <p:nvSpPr>
          <p:cNvPr id="8" name="Chart Placeholder 7" descr="Chart">
            <a:extLst>
              <a:ext uri="{FF2B5EF4-FFF2-40B4-BE49-F238E27FC236}">
                <a16:creationId xmlns:a16="http://schemas.microsoft.com/office/drawing/2014/main" id="{E3EB9A74-3004-BECC-2810-FD174BA381A4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5384767" y="311150"/>
            <a:ext cx="6419850" cy="5524500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F28DA36-73E3-2067-02DE-4E4675183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883451" cy="48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9E0000"/>
                </a:solidFill>
              </a:rPr>
              <a:t>Note: You may need to adjust your chart/graph color stylings. You can do so under </a:t>
            </a:r>
            <a:r>
              <a:rPr lang="en-US" i="1">
                <a:solidFill>
                  <a:srgbClr val="9E0000"/>
                </a:solidFill>
              </a:rPr>
              <a:t>Chart Design</a:t>
            </a:r>
            <a:r>
              <a:rPr lang="en-US">
                <a:solidFill>
                  <a:srgbClr val="9E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5177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Header Acros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3A47D-8331-9AA8-0A06-FB82A1D16D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Big header across the top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2A89707-354D-6A3A-A2A3-9B7AA98D82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866900"/>
            <a:ext cx="10515600" cy="3949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2997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with 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A1F94-B556-1D41-4479-770964F3B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Header for left/right copy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22BEAA-4ED8-556F-93FC-3CB8B3C606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917699"/>
            <a:ext cx="5069541" cy="39631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0C85E0B1-5ED3-B7E1-8B72-0D6B33315A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79776" y="1917699"/>
            <a:ext cx="5069541" cy="39631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6764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ligne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626A4-AA40-37DC-0840-32242FB077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Header one line</a:t>
            </a:r>
            <a:br>
              <a:rPr lang="en-US"/>
            </a:br>
            <a:r>
              <a:rPr lang="en-US"/>
              <a:t>or two lines</a:t>
            </a:r>
            <a:br>
              <a:rPr lang="en-US"/>
            </a:br>
            <a:r>
              <a:rPr lang="en-US"/>
              <a:t>or three lines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53DF82-8CD5-4E37-4C03-B7148E9853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9788" y="2241550"/>
            <a:ext cx="3932237" cy="36195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6BF0659-8560-31C5-9EC6-C5A283FEE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84363" y="311085"/>
            <a:ext cx="6183984" cy="5524108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03425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R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626A4-AA40-37DC-0840-32242FB077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0069" y="3750815"/>
            <a:ext cx="7251863" cy="16002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/>
              <a:t>Call to Action</a:t>
            </a:r>
          </a:p>
        </p:txBody>
      </p:sp>
      <p:sp>
        <p:nvSpPr>
          <p:cNvPr id="3" name="Picture Placeholder 2" descr="QR code">
            <a:extLst>
              <a:ext uri="{FF2B5EF4-FFF2-40B4-BE49-F238E27FC236}">
                <a16:creationId xmlns:a16="http://schemas.microsoft.com/office/drawing/2014/main" id="{B7020623-959D-60D1-7BC2-20906D025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22320" y="843378"/>
            <a:ext cx="2747361" cy="2663301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998893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A26191B-05FA-028F-1315-554FD5B78C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72850" y="1984816"/>
            <a:ext cx="7571249" cy="1344168"/>
          </a:xfrm>
        </p:spPr>
        <p:txBody>
          <a:bodyPr anchor="b" anchorCtr="0"/>
          <a:lstStyle>
            <a:lvl1pPr marL="9525" indent="-9525">
              <a:buFontTx/>
              <a:buNone/>
              <a:tabLst/>
              <a:defRPr sz="2400" b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“Choose a quote that supports your message and strengthens the story you're telling. Try to keep it short and sweet.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Duis </a:t>
            </a:r>
            <a:r>
              <a:rPr lang="en-US" err="1"/>
              <a:t>justo</a:t>
            </a:r>
            <a:r>
              <a:rPr lang="en-US"/>
              <a:t> ante”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6134CA3-5ADC-47E7-EEE7-4A53B4E85F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79275" y="3951531"/>
            <a:ext cx="5623628" cy="220293"/>
          </a:xfrm>
        </p:spPr>
        <p:txBody>
          <a:bodyPr/>
          <a:lstStyle>
            <a:lvl1pPr>
              <a:buFontTx/>
              <a:buNone/>
              <a:defRPr sz="1400" b="1" i="0">
                <a:latin typeface="Helvetica" pitchFamily="2" charset="0"/>
              </a:defRPr>
            </a:lvl1pPr>
          </a:lstStyle>
          <a:p>
            <a:pPr lvl="0"/>
            <a:r>
              <a:rPr lang="en-US"/>
              <a:t>First Last Name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929C3A3-A623-52A9-88ED-57BB5929F4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79275" y="4252965"/>
            <a:ext cx="5623628" cy="220293"/>
          </a:xfrm>
        </p:spPr>
        <p:txBody>
          <a:bodyPr/>
          <a:lstStyle>
            <a:lvl1pPr>
              <a:buFontTx/>
              <a:buNone/>
              <a:defRPr sz="1400" b="0" i="0"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8B62356-5A0B-F841-4043-D2FD5EE0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372851" y="3714751"/>
            <a:ext cx="969962" cy="968375"/>
          </a:xfrm>
          <a:prstGeom prst="ellipse">
            <a:avLst/>
          </a:prstGeom>
        </p:spPr>
        <p:txBody>
          <a:bodyPr/>
          <a:lstStyle>
            <a:lvl1pPr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26536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_Left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8FA530F-BAC4-B769-2851-19131113EC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455" y="1892236"/>
            <a:ext cx="5459608" cy="1645920"/>
          </a:xfrm>
        </p:spPr>
        <p:txBody>
          <a:bodyPr anchor="b" anchorCtr="0"/>
          <a:lstStyle>
            <a:lvl1pPr marL="9525" indent="-9525">
              <a:buFontTx/>
              <a:buNone/>
              <a:tabLst/>
              <a:defRPr sz="2400" b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“Choose a quote that supports your message and strengthens the story you're telling. Try to keep it short and sweet.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Duis </a:t>
            </a:r>
            <a:r>
              <a:rPr lang="en-US" err="1"/>
              <a:t>justo</a:t>
            </a:r>
            <a:r>
              <a:rPr lang="en-US"/>
              <a:t> ante”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91576B-83BE-DDD5-0567-A1B4B91A4D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5455" y="3931083"/>
            <a:ext cx="5459608" cy="220293"/>
          </a:xfrm>
        </p:spPr>
        <p:txBody>
          <a:bodyPr/>
          <a:lstStyle>
            <a:lvl1pPr>
              <a:buFontTx/>
              <a:buNone/>
              <a:defRPr sz="1400" b="1" i="0">
                <a:latin typeface="Helvetica" pitchFamily="2" charset="0"/>
              </a:defRPr>
            </a:lvl1pPr>
          </a:lstStyle>
          <a:p>
            <a:pPr lvl="0"/>
            <a:r>
              <a:rPr lang="en-US"/>
              <a:t>First Last Name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6120539-30B8-227B-AD60-5195EC2BAB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5455" y="4232517"/>
            <a:ext cx="5459608" cy="220293"/>
          </a:xfrm>
        </p:spPr>
        <p:txBody>
          <a:bodyPr/>
          <a:lstStyle>
            <a:lvl1pPr>
              <a:buFontTx/>
              <a:buNone/>
              <a:defRPr sz="1400" b="0" i="0"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0325A283-B2D8-E439-F3A8-835C1D10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84540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Two Lin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3AC73F7-BDD5-5C43-87CC-128E8B36B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rcRect r="6215" b="13382"/>
          <a:stretch>
            <a:fillRect/>
          </a:stretch>
        </p:blipFill>
        <p:spPr>
          <a:xfrm>
            <a:off x="5776561" y="917762"/>
            <a:ext cx="6437922" cy="5940235"/>
          </a:xfrm>
          <a:prstGeom prst="rect">
            <a:avLst/>
          </a:prstGeom>
        </p:spPr>
      </p:pic>
      <p:pic>
        <p:nvPicPr>
          <p:cNvPr id="5" name="Picture 4" descr="University of New Hampshire logo">
            <a:extLst>
              <a:ext uri="{FF2B5EF4-FFF2-40B4-BE49-F238E27FC236}">
                <a16:creationId xmlns:a16="http://schemas.microsoft.com/office/drawing/2014/main" id="{DF992AD8-1BB9-88C2-3B89-D72F33594D9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23438" b="27344"/>
          <a:stretch>
            <a:fillRect/>
          </a:stretch>
        </p:blipFill>
        <p:spPr>
          <a:xfrm>
            <a:off x="2667000" y="628650"/>
            <a:ext cx="6858000" cy="180022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3FB950-6D61-BCB5-E805-75DBFEC4EB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8940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Two line intro header</a:t>
            </a:r>
            <a:br>
              <a:rPr lang="en-US"/>
            </a:br>
            <a:r>
              <a:rPr lang="en-US"/>
              <a:t>Two line intro header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319DDA31-9D61-8568-ECF1-D44757826A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645537"/>
            <a:ext cx="6045377" cy="588654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36002283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2847243-06FC-3B5B-5EF8-CCC7CB0A8E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7031"/>
            <a:ext cx="5168900" cy="1359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B67E09-3E00-C59A-768D-31BE312BA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 t="-4997" r="6215" b="18379"/>
          <a:stretch>
            <a:fillRect/>
          </a:stretch>
        </p:blipFill>
        <p:spPr>
          <a:xfrm>
            <a:off x="6302476" y="723587"/>
            <a:ext cx="5889523" cy="54342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4F480C-DC70-F829-74CB-BE9EFF8B3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63409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434E41-5246-F059-7139-4E17C4C574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7031"/>
            <a:ext cx="5168900" cy="1359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967AD37-F7A0-FB40-9B8D-840B78D3E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DB4C36-DE3C-A198-E2EE-6851FB51D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461960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edia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84056BA-2837-8F44-8004-739C36682A52}"/>
              </a:ext>
            </a:extLst>
          </p:cNvPr>
          <p:cNvSpPr>
            <a:spLocks noGrp="1" noChangeAspect="1"/>
          </p:cNvSpPr>
          <p:nvPr>
            <p:ph sz="quarter" idx="11"/>
          </p:nvPr>
        </p:nvSpPr>
        <p:spPr>
          <a:xfrm>
            <a:off x="0" y="3858"/>
            <a:ext cx="12166100" cy="685414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1699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68">
          <p15:clr>
            <a:srgbClr val="FBAE40"/>
          </p15:clr>
        </p15:guide>
        <p15:guide id="3" orient="horz" pos="1152">
          <p15:clr>
            <a:srgbClr val="FBAE40"/>
          </p15:clr>
        </p15:guide>
        <p15:guide id="4" orient="horz" pos="3456">
          <p15:clr>
            <a:srgbClr val="FBAE40"/>
          </p15:clr>
        </p15:guide>
        <p15:guide id="5" pos="6912">
          <p15:clr>
            <a:srgbClr val="FBAE40"/>
          </p15:clr>
        </p15:guide>
        <p15:guide id="6" pos="3840">
          <p15:clr>
            <a:srgbClr val="FBAE40"/>
          </p15:clr>
        </p15:guide>
        <p15:guide id="7" pos="3120">
          <p15:clr>
            <a:srgbClr val="FBAE40"/>
          </p15:clr>
        </p15:guide>
        <p15:guide id="8" pos="3504">
          <p15:clr>
            <a:srgbClr val="FBAE40"/>
          </p15:clr>
        </p15:guide>
        <p15:guide id="9" orient="horz" pos="3264">
          <p15:clr>
            <a:srgbClr val="FBAE40"/>
          </p15:clr>
        </p15:guide>
        <p15:guide id="10" orient="horz" pos="134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Intro - On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3BABA43-E367-7848-5414-DB905EEB84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95655"/>
            <a:ext cx="10515600" cy="1133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231FCDC-DA95-C79E-2CC4-4FCF6F77DC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3653914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C8B091E-F2AE-A05C-4312-45A615437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2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4170" t="19012" r="57673" b="18604"/>
          <a:stretch>
            <a:fillRect/>
          </a:stretch>
        </p:blipFill>
        <p:spPr>
          <a:xfrm rot="10800000">
            <a:off x="28279" y="-9427"/>
            <a:ext cx="1036949" cy="4901938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FC362F4-9BA6-57E3-E8F8-2FDEF766C1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26" t="1" r="64547" b="49772"/>
          <a:stretch>
            <a:fillRect/>
          </a:stretch>
        </p:blipFill>
        <p:spPr>
          <a:xfrm>
            <a:off x="10292107" y="2481690"/>
            <a:ext cx="1669330" cy="34446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34EDE3-FF26-E3A7-9B3B-B65F700BD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5252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Intro -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2406FABC-6BE9-FCDF-A314-E5334F308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2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4170" t="19012" r="57673" b="18604"/>
          <a:stretch>
            <a:fillRect/>
          </a:stretch>
        </p:blipFill>
        <p:spPr>
          <a:xfrm rot="10800000">
            <a:off x="11133840" y="18852"/>
            <a:ext cx="1036949" cy="490193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93D5C5B-4D57-F6D1-1ECB-A5E78B3CF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945" t="22688" r="39557" b="49911"/>
          <a:stretch>
            <a:fillRect/>
          </a:stretch>
        </p:blipFill>
        <p:spPr>
          <a:xfrm rot="5400000">
            <a:off x="232259" y="4465892"/>
            <a:ext cx="1481331" cy="1945850"/>
          </a:xfrm>
          <a:prstGeom prst="rect">
            <a:avLst/>
          </a:prstGeom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29E7CD4-B950-13D9-0730-C6825EF22D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Two line intro header</a:t>
            </a:r>
            <a:br>
              <a:rPr lang="en-US"/>
            </a:br>
            <a:r>
              <a:rPr lang="en-US"/>
              <a:t>Two line intro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19684B-68DC-B426-57EF-BB0C5C0B3D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3788985"/>
            <a:ext cx="6045377" cy="588654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919DE3-D312-BF37-C24C-F3948E972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58163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Intro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F74B9129-DA8C-D2C3-8349-9135E6B4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6945" t="22688" r="39557" b="49911"/>
          <a:stretch>
            <a:fillRect/>
          </a:stretch>
        </p:blipFill>
        <p:spPr>
          <a:xfrm rot="5400000">
            <a:off x="232259" y="-232262"/>
            <a:ext cx="1481331" cy="1945850"/>
          </a:xfrm>
          <a:prstGeom prst="rect">
            <a:avLst/>
          </a:prstGeom>
        </p:spPr>
      </p:pic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62CF448D-7059-0213-4F53-98ED81657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470EE1-D929-6A28-B7B4-24BB11F64A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222166"/>
            <a:ext cx="5168900" cy="15177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Two line intro header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1BB9FBB-AAD3-2CF8-7E30-651DF5748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4078748"/>
            <a:ext cx="5168900" cy="369119"/>
          </a:xfrm>
        </p:spPr>
        <p:txBody>
          <a:bodyPr>
            <a:noAutofit/>
          </a:bodyPr>
          <a:lstStyle>
            <a:lvl1pPr algn="l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A260BC-344C-4921-6951-27DA13F2B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163238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st with 4 Images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B87EA-0DC7-F533-0CA1-900A8F8ADA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84" y="908633"/>
            <a:ext cx="4348380" cy="218033"/>
          </a:xfrm>
        </p:spPr>
        <p:txBody>
          <a:bodyPr anchor="b" anchorCtr="0"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685C2F-0F36-A322-0368-A823C714E7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418" y="1500920"/>
            <a:ext cx="4369646" cy="180295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/>
              <a:t>List header three lines lorem ipsum dolor sit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D67288F-4953-208A-CFE6-D555E4ED30C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8975" y="3603625"/>
            <a:ext cx="4398672" cy="2170113"/>
          </a:xfrm>
        </p:spPr>
        <p:txBody>
          <a:bodyPr/>
          <a:lstStyle>
            <a:lvl1pPr>
              <a:defRPr sz="1800" b="0"/>
            </a:lvl1pPr>
          </a:lstStyle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6FC0B63-A9A9-9C72-1344-C4D4313FD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98238C2-E98F-F812-1660-3BB0FE7B3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40213" y="436308"/>
            <a:ext cx="3031918" cy="31675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1FAB335-6ED7-C79A-2D13-7867A7A99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731268" y="436308"/>
            <a:ext cx="3031918" cy="202127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924A95-501F-B948-492C-F2E83849C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731268" y="2605827"/>
            <a:ext cx="3031918" cy="31675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0439026-65C7-C1E7-98BF-5EA25FF20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5540213" y="3769812"/>
            <a:ext cx="3031918" cy="200358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45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Block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8AAEC90-D346-0810-83A6-10DAB3E555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84" y="908633"/>
            <a:ext cx="4149676" cy="218033"/>
          </a:xfrm>
        </p:spPr>
        <p:txBody>
          <a:bodyPr anchor="b" anchorCtr="0"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E5EC076-981D-F9DF-FDD6-EE905DAFCE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684" y="1500920"/>
            <a:ext cx="4369646" cy="180295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/>
              <a:t>Content block with large photo lorem ipsum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964B2539-CE4F-71AE-F286-16F1E69873B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8975" y="3603626"/>
            <a:ext cx="4197670" cy="1787412"/>
          </a:xfrm>
        </p:spPr>
        <p:txBody>
          <a:bodyPr/>
          <a:lstStyle>
            <a:lvl1pPr marL="7938" indent="-7938">
              <a:buFontTx/>
              <a:buNone/>
              <a:tabLst/>
              <a:defRPr sz="1200" b="0"/>
            </a:lvl1pPr>
          </a:lstStyle>
          <a:p>
            <a:pPr lvl="0"/>
            <a:r>
              <a:rPr lang="en-US"/>
              <a:t>Body copy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Mauris </a:t>
            </a:r>
            <a:r>
              <a:rPr lang="en-US" err="1"/>
              <a:t>sodales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 nec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, ac </a:t>
            </a:r>
            <a:r>
              <a:rPr lang="en-US" err="1"/>
              <a:t>aliquam</a:t>
            </a:r>
            <a:r>
              <a:rPr lang="en-US"/>
              <a:t> libero </a:t>
            </a:r>
            <a:r>
              <a:rPr lang="en-US" err="1"/>
              <a:t>rutrum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lorem, </a:t>
            </a:r>
            <a:r>
              <a:rPr lang="en-US" err="1"/>
              <a:t>feugiat</a:t>
            </a:r>
            <a:r>
              <a:rPr lang="en-US"/>
              <a:t> nec </a:t>
            </a:r>
            <a:r>
              <a:rPr lang="en-US" err="1"/>
              <a:t>dapibus</a:t>
            </a:r>
            <a:r>
              <a:rPr lang="en-US"/>
              <a:t> a, vestibulum </a:t>
            </a:r>
            <a:r>
              <a:rPr lang="en-US" err="1"/>
              <a:t>eget</a:t>
            </a:r>
            <a:r>
              <a:rPr lang="en-US"/>
              <a:t> nunc. Ut ac </a:t>
            </a:r>
            <a:r>
              <a:rPr lang="en-US" err="1"/>
              <a:t>erat</a:t>
            </a:r>
            <a:r>
              <a:rPr lang="en-US"/>
              <a:t> a libero </a:t>
            </a:r>
            <a:r>
              <a:rPr lang="en-US" err="1"/>
              <a:t>finibus</a:t>
            </a:r>
            <a:r>
              <a:rPr lang="en-US"/>
              <a:t> gravida a at </a:t>
            </a:r>
            <a:r>
              <a:rPr lang="en-US" err="1"/>
              <a:t>metus</a:t>
            </a:r>
            <a:r>
              <a:rPr lang="en-US"/>
              <a:t>. Sed nec </a:t>
            </a:r>
            <a:r>
              <a:rPr lang="en-US" err="1"/>
              <a:t>felis</a:t>
            </a:r>
            <a:r>
              <a:rPr lang="en-US"/>
              <a:t> sed libero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at </a:t>
            </a:r>
            <a:r>
              <a:rPr lang="en-US" err="1"/>
              <a:t>ut</a:t>
            </a:r>
            <a:r>
              <a:rPr lang="en-US"/>
              <a:t> mi.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FAA97E9-28C0-F017-6B5B-B8EC7808C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B0FA6B91-C2B4-3833-49A5-73E52D6C4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65509" y="311085"/>
            <a:ext cx="6202838" cy="552410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950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st with 4 Image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A9EBE78-0496-2F96-9E0C-B6E5F02961C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8683" y="962259"/>
            <a:ext cx="4398963" cy="341874"/>
          </a:xfrm>
        </p:spPr>
        <p:txBody>
          <a:bodyPr anchor="b" anchorCtr="0"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1010DE1E-5563-F528-622D-430EBC1071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683" y="1584442"/>
            <a:ext cx="4369646" cy="341874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List header – one line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703DA58E-2A72-EA34-A525-BFB8E33C241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8975" y="2206625"/>
            <a:ext cx="4398672" cy="3566773"/>
          </a:xfrm>
        </p:spPr>
        <p:txBody>
          <a:bodyPr/>
          <a:lstStyle>
            <a:lvl1pPr>
              <a:defRPr sz="1400" b="0"/>
            </a:lvl1pPr>
          </a:lstStyle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7E97888-6513-C7E9-4274-1AA988126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C1086BB4-78E1-9270-5CB9-51C11950C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40213" y="436308"/>
            <a:ext cx="3031918" cy="316757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70108285-78AD-67EC-F207-9CD182AE7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731268" y="436308"/>
            <a:ext cx="3031918" cy="202127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24A5CA59-26A4-1558-579A-DA1EFAB1B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731268" y="2605827"/>
            <a:ext cx="3031918" cy="31675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CA89806B-181C-0498-60FF-3552ABE7D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5540213" y="3769812"/>
            <a:ext cx="3031918" cy="200358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07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BF17B27-5B46-DF06-D1AC-21B4FC443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583413" cy="7517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C00000"/>
                </a:solidFill>
              </a:rPr>
              <a:t>Note: This slide is designed for icons, not images. After </a:t>
            </a:r>
            <a:r>
              <a:rPr lang="en-US">
                <a:solidFill>
                  <a:srgbClr val="9E0000"/>
                </a:solidFill>
              </a:rPr>
              <a:t>choosing</a:t>
            </a:r>
            <a:r>
              <a:rPr lang="en-US">
                <a:solidFill>
                  <a:srgbClr val="C00000"/>
                </a:solidFill>
              </a:rPr>
              <a:t> your icons, you can change the fill color under </a:t>
            </a:r>
            <a:r>
              <a:rPr lang="en-US" i="1">
                <a:solidFill>
                  <a:srgbClr val="C00000"/>
                </a:solidFill>
              </a:rPr>
              <a:t>Graphics Format.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E5FB383-9126-CBC0-EBAF-CD29B496E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2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4170" t="19012" r="57673" b="18604"/>
          <a:stretch>
            <a:fillRect/>
          </a:stretch>
        </p:blipFill>
        <p:spPr>
          <a:xfrm rot="10800000">
            <a:off x="11133840" y="18852"/>
            <a:ext cx="1036949" cy="490193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5D6F97F-59BB-960F-B35D-B25A06B1B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9D3A9EA-0FF3-93B1-ABFB-F517EF0238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21810" y="601824"/>
            <a:ext cx="4348380" cy="355480"/>
          </a:xfrm>
        </p:spPr>
        <p:txBody>
          <a:bodyPr anchor="b" anchorCtr="0">
            <a:noAutofit/>
          </a:bodyPr>
          <a:lstStyle>
            <a:lvl1pPr algn="ctr"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821D3373-8E35-636C-7F75-6D86187421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960" y="1211761"/>
            <a:ext cx="9812079" cy="5535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Icons header - one line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D5FE1A0-A983-4F19-11E8-1E64EE8436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655772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E1A879-F11B-C85A-16FB-AD2A7CEFB29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655772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C89DF6D-7E4A-9516-1166-71A7DFB5EF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37129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4179CD5-5984-B05E-E2AB-1C116D8E38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37129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C585042-52D4-92FD-4DC0-B6FD44A7942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27449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6A722AE-98B1-5B01-1F4A-7DB4CBDDBD0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427449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B8E26352-D06C-8118-5B0F-5A0C87155AB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929310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5CF71B82-A122-C51F-8B78-D07DF3E247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29310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2DE9D4D6-06E7-406D-CBC0-E2E3967D2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686252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BDB24F0-96AB-B3CD-D524-4DC6ECAAB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39"/>
          </p:nvPr>
        </p:nvSpPr>
        <p:spPr>
          <a:xfrm>
            <a:off x="4067609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E1ECB83-2A19-99BC-3A18-16A6E28A5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40"/>
          </p:nvPr>
        </p:nvSpPr>
        <p:spPr>
          <a:xfrm>
            <a:off x="6457929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D2E926D-A7D7-AEF1-B9C2-C14E8B292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41"/>
          </p:nvPr>
        </p:nvSpPr>
        <p:spPr>
          <a:xfrm>
            <a:off x="8959790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497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Left Align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3AC73F7-BDD5-5C43-87CC-128E8B36B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 t="-4997" r="6215" b="18379"/>
          <a:stretch>
            <a:fillRect/>
          </a:stretch>
        </p:blipFill>
        <p:spPr>
          <a:xfrm>
            <a:off x="6302476" y="723587"/>
            <a:ext cx="5889523" cy="5434230"/>
          </a:xfrm>
          <a:prstGeom prst="rect">
            <a:avLst/>
          </a:prstGeom>
        </p:spPr>
      </p:pic>
      <p:pic>
        <p:nvPicPr>
          <p:cNvPr id="3" name="Picture 2" descr="University of New Hampshire Logo">
            <a:extLst>
              <a:ext uri="{FF2B5EF4-FFF2-40B4-BE49-F238E27FC236}">
                <a16:creationId xmlns:a16="http://schemas.microsoft.com/office/drawing/2014/main" id="{5CA4875F-EBBA-FDB9-F633-FCAF71091F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0189" y="437269"/>
            <a:ext cx="3073400" cy="119094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B8A918-7328-96BE-D33A-F066445A4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6466"/>
            <a:ext cx="5168900" cy="15177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Two line intro header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EB986C4-48DE-232E-F56B-94E821797F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4193048"/>
            <a:ext cx="5168900" cy="369119"/>
          </a:xfrm>
        </p:spPr>
        <p:txBody>
          <a:bodyPr>
            <a:noAutofit/>
          </a:bodyPr>
          <a:lstStyle>
            <a:lvl1pPr algn="l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30636147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C9FD2EE-7E86-C1D1-DE3F-61DAC9EE1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883451" cy="48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9E0000"/>
                </a:solidFill>
              </a:rPr>
              <a:t>Note: You may need to adjust your chart/graph color stylings. You can do so under </a:t>
            </a:r>
            <a:r>
              <a:rPr lang="en-US" i="1">
                <a:solidFill>
                  <a:srgbClr val="9E0000"/>
                </a:solidFill>
              </a:rPr>
              <a:t>Chart Design</a:t>
            </a:r>
            <a:r>
              <a:rPr lang="en-US">
                <a:solidFill>
                  <a:srgbClr val="9E0000"/>
                </a:solidFill>
              </a:rPr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6A21207-E2A7-D8BB-5B8E-FDD6128F0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2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4170" t="19012" r="57673" b="18604"/>
          <a:stretch>
            <a:fillRect/>
          </a:stretch>
        </p:blipFill>
        <p:spPr>
          <a:xfrm rot="10800000">
            <a:off x="11133840" y="18852"/>
            <a:ext cx="1036949" cy="4901938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D789EB1-FC7E-8BDC-B3D5-B4569385859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21810" y="716128"/>
            <a:ext cx="4348380" cy="355480"/>
          </a:xfrm>
        </p:spPr>
        <p:txBody>
          <a:bodyPr>
            <a:noAutofit/>
          </a:bodyPr>
          <a:lstStyle>
            <a:lvl1pPr algn="ctr"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13B7C515-E97A-84A1-DC4C-3C4C477469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960" y="1233880"/>
            <a:ext cx="9812079" cy="5535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Data /spreadsheet / infographic</a:t>
            </a:r>
          </a:p>
        </p:txBody>
      </p:sp>
      <p:sp>
        <p:nvSpPr>
          <p:cNvPr id="3" name="Chart Placeholder 2" descr="Chart">
            <a:extLst>
              <a:ext uri="{FF2B5EF4-FFF2-40B4-BE49-F238E27FC236}">
                <a16:creationId xmlns:a16="http://schemas.microsoft.com/office/drawing/2014/main" id="{BD7915BA-410D-8DE4-9591-300B766E23F8}"/>
              </a:ext>
            </a:extLst>
          </p:cNvPr>
          <p:cNvSpPr>
            <a:spLocks noGrp="1"/>
          </p:cNvSpPr>
          <p:nvPr>
            <p:ph type="chart" sz="quarter" idx="30"/>
          </p:nvPr>
        </p:nvSpPr>
        <p:spPr>
          <a:xfrm>
            <a:off x="1042988" y="2168310"/>
            <a:ext cx="10106025" cy="36290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156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ata - Left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F28DA36-73E3-2067-02DE-4E4675183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883451" cy="48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9E0000"/>
                </a:solidFill>
              </a:rPr>
              <a:t>Note: You may need to adjust your chart/graph color stylings. You can do so under </a:t>
            </a:r>
            <a:r>
              <a:rPr lang="en-US" i="1">
                <a:solidFill>
                  <a:srgbClr val="9E0000"/>
                </a:solidFill>
              </a:rPr>
              <a:t>Chart Design</a:t>
            </a:r>
            <a:r>
              <a:rPr lang="en-US">
                <a:solidFill>
                  <a:srgbClr val="9E0000"/>
                </a:solidFill>
              </a:rPr>
              <a:t>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52C18F3-7382-78E3-C69E-FD8BDD822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6BB0A-6DB7-0976-1F78-A3B7C67684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84" y="908633"/>
            <a:ext cx="3501921" cy="218033"/>
          </a:xfrm>
        </p:spPr>
        <p:txBody>
          <a:bodyPr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17F01318-2672-D005-4C4E-C352D3C9AA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684" y="1500920"/>
            <a:ext cx="4083071" cy="180295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/>
              <a:t>Data spreadsheet</a:t>
            </a:r>
            <a:br>
              <a:rPr lang="en-US"/>
            </a:br>
            <a:r>
              <a:rPr lang="en-US"/>
              <a:t>infographic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949913A-FAD5-4044-3D98-A2BB58B5485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8975" y="3603626"/>
            <a:ext cx="4083071" cy="1787412"/>
          </a:xfrm>
        </p:spPr>
        <p:txBody>
          <a:bodyPr/>
          <a:lstStyle>
            <a:lvl1pPr marL="7938" indent="-7938">
              <a:buFontTx/>
              <a:buNone/>
              <a:tabLst/>
              <a:defRPr sz="1200" b="0"/>
            </a:lvl1pPr>
          </a:lstStyle>
          <a:p>
            <a:pPr lvl="0"/>
            <a:r>
              <a:rPr lang="en-US"/>
              <a:t>Body copy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Mauris </a:t>
            </a:r>
            <a:r>
              <a:rPr lang="en-US" err="1"/>
              <a:t>sodales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 nec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, ac </a:t>
            </a:r>
            <a:r>
              <a:rPr lang="en-US" err="1"/>
              <a:t>aliquam</a:t>
            </a:r>
            <a:r>
              <a:rPr lang="en-US"/>
              <a:t> libero </a:t>
            </a:r>
            <a:r>
              <a:rPr lang="en-US" err="1"/>
              <a:t>rutrum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lorem, </a:t>
            </a:r>
            <a:r>
              <a:rPr lang="en-US" err="1"/>
              <a:t>feugiat</a:t>
            </a:r>
            <a:r>
              <a:rPr lang="en-US"/>
              <a:t> nec </a:t>
            </a:r>
            <a:r>
              <a:rPr lang="en-US" err="1"/>
              <a:t>dapibus</a:t>
            </a:r>
            <a:r>
              <a:rPr lang="en-US"/>
              <a:t> a, vestibulum </a:t>
            </a:r>
            <a:r>
              <a:rPr lang="en-US" err="1"/>
              <a:t>eget</a:t>
            </a:r>
            <a:r>
              <a:rPr lang="en-US"/>
              <a:t> nunc. Ut ac </a:t>
            </a:r>
            <a:r>
              <a:rPr lang="en-US" err="1"/>
              <a:t>erat</a:t>
            </a:r>
            <a:r>
              <a:rPr lang="en-US"/>
              <a:t> a libero </a:t>
            </a:r>
            <a:r>
              <a:rPr lang="en-US" err="1"/>
              <a:t>finibus</a:t>
            </a:r>
            <a:r>
              <a:rPr lang="en-US"/>
              <a:t> gravida a at </a:t>
            </a:r>
            <a:r>
              <a:rPr lang="en-US" err="1"/>
              <a:t>metus</a:t>
            </a:r>
            <a:r>
              <a:rPr lang="en-US"/>
              <a:t>. Sed nec </a:t>
            </a:r>
            <a:r>
              <a:rPr lang="en-US" err="1"/>
              <a:t>felis</a:t>
            </a:r>
            <a:r>
              <a:rPr lang="en-US"/>
              <a:t> sed libero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at </a:t>
            </a:r>
            <a:r>
              <a:rPr lang="en-US" err="1"/>
              <a:t>ut</a:t>
            </a:r>
            <a:r>
              <a:rPr lang="en-US"/>
              <a:t> mi. </a:t>
            </a:r>
          </a:p>
        </p:txBody>
      </p:sp>
      <p:sp>
        <p:nvSpPr>
          <p:cNvPr id="8" name="Chart Placeholder 7" descr="Chart">
            <a:extLst>
              <a:ext uri="{FF2B5EF4-FFF2-40B4-BE49-F238E27FC236}">
                <a16:creationId xmlns:a16="http://schemas.microsoft.com/office/drawing/2014/main" id="{E3EB9A74-3004-BECC-2810-FD174BA381A4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5384767" y="311150"/>
            <a:ext cx="6419850" cy="5524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118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g Header Across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82112AE6-CE41-6469-AD63-4B08ABEF3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62090BE-2C6B-5326-FBEA-61BC4AE5F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25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4170" t="19012" r="57673" b="18604"/>
          <a:stretch>
            <a:fillRect/>
          </a:stretch>
        </p:blipFill>
        <p:spPr>
          <a:xfrm rot="10800000">
            <a:off x="11133840" y="18852"/>
            <a:ext cx="1036949" cy="49019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B3A47D-8331-9AA8-0A06-FB82A1D16D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Big header across the top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2A89707-354D-6A3A-A2A3-9B7AA98D82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866900"/>
            <a:ext cx="10515600" cy="3949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24542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er with 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DBB6B8C-7F1C-F64A-EC55-BCF9C7C58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7A1F94-B556-1D41-4479-770964F3B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/>
              <a:t>Header for left/right copy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22BEAA-4ED8-556F-93FC-3CB8B3C606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917699"/>
            <a:ext cx="5069541" cy="39631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0C85E0B1-5ED3-B7E1-8B72-0D6B33315A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79776" y="1917699"/>
            <a:ext cx="5069541" cy="39631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3626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ligne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626A4-AA40-37DC-0840-32242FB077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Header one line</a:t>
            </a:r>
            <a:br>
              <a:rPr lang="en-US"/>
            </a:br>
            <a:r>
              <a:rPr lang="en-US"/>
              <a:t>or two lines</a:t>
            </a:r>
            <a:br>
              <a:rPr lang="en-US"/>
            </a:br>
            <a:r>
              <a:rPr lang="en-US"/>
              <a:t>or three lines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053DF82-8CD5-4E37-4C03-B7148E9853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9788" y="2241550"/>
            <a:ext cx="3932237" cy="36195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6BF0659-8560-31C5-9EC6-C5A283FEE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84363" y="311085"/>
            <a:ext cx="6183984" cy="552410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915B987-E387-48BF-4C3D-E578B24DD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54482" t="22688" r="39557" b="49911"/>
          <a:stretch>
            <a:fillRect/>
          </a:stretch>
        </p:blipFill>
        <p:spPr>
          <a:xfrm rot="5400000">
            <a:off x="645803" y="4859454"/>
            <a:ext cx="654244" cy="194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661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R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626A4-AA40-37DC-0840-32242FB077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0069" y="3750815"/>
            <a:ext cx="7251863" cy="16002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/>
              <a:t>Call to Action</a:t>
            </a:r>
          </a:p>
        </p:txBody>
      </p:sp>
      <p:sp>
        <p:nvSpPr>
          <p:cNvPr id="3" name="Picture Placeholder 2" descr="QR code">
            <a:extLst>
              <a:ext uri="{FF2B5EF4-FFF2-40B4-BE49-F238E27FC236}">
                <a16:creationId xmlns:a16="http://schemas.microsoft.com/office/drawing/2014/main" id="{B7020623-959D-60D1-7BC2-20906D025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22320" y="843378"/>
            <a:ext cx="2747361" cy="2663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7DF0471-E91A-E01B-70B3-BAC84EF9D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6945" t="22688" r="39557" b="49911"/>
          <a:stretch>
            <a:fillRect/>
          </a:stretch>
        </p:blipFill>
        <p:spPr>
          <a:xfrm rot="5400000">
            <a:off x="232259" y="4465892"/>
            <a:ext cx="1481331" cy="194585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7BCED02-B521-831C-F930-8A0CB7DD3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26" t="1" r="64547" b="49772"/>
          <a:stretch>
            <a:fillRect/>
          </a:stretch>
        </p:blipFill>
        <p:spPr>
          <a:xfrm>
            <a:off x="10292107" y="306207"/>
            <a:ext cx="1669330" cy="344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312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A26191B-05FA-028F-1315-554FD5B78C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72850" y="1984816"/>
            <a:ext cx="7571249" cy="1344168"/>
          </a:xfrm>
        </p:spPr>
        <p:txBody>
          <a:bodyPr anchor="b" anchorCtr="0"/>
          <a:lstStyle>
            <a:lvl1pPr marL="9525" indent="-9525">
              <a:buFontTx/>
              <a:buNone/>
              <a:tabLst/>
              <a:defRPr sz="2400" b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“Choose a quote that supports your message and strengthens the story you're telling. Try to keep it short and sweet.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Duis </a:t>
            </a:r>
            <a:r>
              <a:rPr lang="en-US" err="1"/>
              <a:t>justo</a:t>
            </a:r>
            <a:r>
              <a:rPr lang="en-US"/>
              <a:t> ante”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6134CA3-5ADC-47E7-EEE7-4A53B4E85F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79275" y="3951531"/>
            <a:ext cx="5623628" cy="220293"/>
          </a:xfrm>
        </p:spPr>
        <p:txBody>
          <a:bodyPr/>
          <a:lstStyle>
            <a:lvl1pPr>
              <a:buFontTx/>
              <a:buNone/>
              <a:defRPr sz="1400" b="1" i="0">
                <a:latin typeface="Helvetica" pitchFamily="2" charset="0"/>
              </a:defRPr>
            </a:lvl1pPr>
          </a:lstStyle>
          <a:p>
            <a:pPr lvl="0"/>
            <a:r>
              <a:rPr lang="en-US"/>
              <a:t>First Last Name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929C3A3-A623-52A9-88ED-57BB5929F4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79275" y="4252965"/>
            <a:ext cx="5623628" cy="220293"/>
          </a:xfrm>
        </p:spPr>
        <p:txBody>
          <a:bodyPr/>
          <a:lstStyle>
            <a:lvl1pPr>
              <a:buFontTx/>
              <a:buNone/>
              <a:defRPr sz="1400" b="0" i="0"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8B62356-5A0B-F841-4043-D2FD5EE0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372851" y="3714751"/>
            <a:ext cx="969962" cy="96837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619C814-C84D-4182-5381-A4BD17809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2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4170" t="13973" r="57673" b="8887"/>
          <a:stretch>
            <a:fillRect/>
          </a:stretch>
        </p:blipFill>
        <p:spPr>
          <a:xfrm rot="10800000">
            <a:off x="37703" y="37707"/>
            <a:ext cx="1036949" cy="606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7247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_Left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8FA530F-BAC4-B769-2851-19131113EC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455" y="1892236"/>
            <a:ext cx="5459608" cy="1645920"/>
          </a:xfrm>
        </p:spPr>
        <p:txBody>
          <a:bodyPr anchor="b" anchorCtr="0"/>
          <a:lstStyle>
            <a:lvl1pPr marL="9525" indent="-9525">
              <a:buFontTx/>
              <a:buNone/>
              <a:tabLst/>
              <a:defRPr sz="2400" b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“Choose a quote that supports your message and strengthens the story you're telling. Try to keep it short and sweet.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Duis </a:t>
            </a:r>
            <a:r>
              <a:rPr lang="en-US" err="1"/>
              <a:t>justo</a:t>
            </a:r>
            <a:r>
              <a:rPr lang="en-US"/>
              <a:t> ante”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91576B-83BE-DDD5-0567-A1B4B91A4D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5455" y="3931083"/>
            <a:ext cx="5459608" cy="220293"/>
          </a:xfrm>
        </p:spPr>
        <p:txBody>
          <a:bodyPr/>
          <a:lstStyle>
            <a:lvl1pPr>
              <a:buFontTx/>
              <a:buNone/>
              <a:defRPr sz="1400" b="1" i="0">
                <a:latin typeface="Helvetica" pitchFamily="2" charset="0"/>
              </a:defRPr>
            </a:lvl1pPr>
          </a:lstStyle>
          <a:p>
            <a:pPr lvl="0"/>
            <a:r>
              <a:rPr lang="en-US"/>
              <a:t>First Last Name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6120539-30B8-227B-AD60-5195EC2BAB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5455" y="4232517"/>
            <a:ext cx="5459608" cy="220293"/>
          </a:xfrm>
        </p:spPr>
        <p:txBody>
          <a:bodyPr/>
          <a:lstStyle>
            <a:lvl1pPr>
              <a:buFontTx/>
              <a:buNone/>
              <a:defRPr sz="1400" b="0" i="0"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0325A283-B2D8-E439-F3A8-835C1D10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8E60C1D-A8B5-3DB7-173D-C8829E16D1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4936" t="1" r="64547" b="49772"/>
          <a:stretch>
            <a:fillRect/>
          </a:stretch>
        </p:blipFill>
        <p:spPr>
          <a:xfrm rot="5400000">
            <a:off x="1206645" y="3874402"/>
            <a:ext cx="1125587" cy="344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347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2847243-06FC-3B5B-5EF8-CCC7CB0A8E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7031"/>
            <a:ext cx="5168900" cy="1359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B67E09-3E00-C59A-768D-31BE312BA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 t="-4997" r="6215" b="18379"/>
          <a:stretch>
            <a:fillRect/>
          </a:stretch>
        </p:blipFill>
        <p:spPr>
          <a:xfrm>
            <a:off x="6302476" y="723587"/>
            <a:ext cx="5889523" cy="543423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FDB5A696-AD66-83AF-1DFD-385521B7D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026" t="1" r="64547" b="49772"/>
          <a:stretch>
            <a:fillRect/>
          </a:stretch>
        </p:blipFill>
        <p:spPr>
          <a:xfrm>
            <a:off x="10292107" y="306207"/>
            <a:ext cx="1669330" cy="3444608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49F33A09-E68E-FDAF-688C-D85F8098C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945" t="22688" r="39557" b="49911"/>
          <a:stretch>
            <a:fillRect/>
          </a:stretch>
        </p:blipFill>
        <p:spPr>
          <a:xfrm rot="5400000">
            <a:off x="232259" y="-232262"/>
            <a:ext cx="1481331" cy="19458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E9D544-8DE8-83D6-C76D-86D1AD819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621430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434E41-5246-F059-7139-4E17C4C574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7031"/>
            <a:ext cx="5168900" cy="1359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967AD37-F7A0-FB40-9B8D-840B78D3E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DB9C89B-0252-533A-E06A-4A0F63B45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4936" t="1" r="64547" b="49772"/>
          <a:stretch>
            <a:fillRect/>
          </a:stretch>
        </p:blipFill>
        <p:spPr>
          <a:xfrm rot="5400000">
            <a:off x="1206645" y="3874402"/>
            <a:ext cx="1125587" cy="34446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94FD70-0742-BE05-B12D-69BA3ED5A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6901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iversity of New Hampshire Logo">
            <a:extLst>
              <a:ext uri="{FF2B5EF4-FFF2-40B4-BE49-F238E27FC236}">
                <a16:creationId xmlns:a16="http://schemas.microsoft.com/office/drawing/2014/main" id="{3843AAA3-9D58-6757-2E7C-50C2FCE42E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0189" y="437269"/>
            <a:ext cx="3073400" cy="1190943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D717729-05BF-F656-488C-21A8529DB0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6466"/>
            <a:ext cx="5168900" cy="15177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Two line intro header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3FA518B-8C19-554B-923C-7C39E11E10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4193048"/>
            <a:ext cx="5168900" cy="369119"/>
          </a:xfrm>
        </p:spPr>
        <p:txBody>
          <a:bodyPr>
            <a:noAutofit/>
          </a:bodyPr>
          <a:lstStyle>
            <a:lvl1pPr algn="l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B84838DA-FD21-64DE-06D0-00E55711E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622943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One Lin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B3384E-02F7-F2E7-E290-C3A3F1878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rcRect b="28598"/>
          <a:stretch>
            <a:fillRect/>
          </a:stretch>
        </p:blipFill>
        <p:spPr>
          <a:xfrm>
            <a:off x="5519352" y="889186"/>
            <a:ext cx="7378956" cy="5268726"/>
          </a:xfrm>
          <a:prstGeom prst="rect">
            <a:avLst/>
          </a:prstGeom>
        </p:spPr>
      </p:pic>
      <p:pic>
        <p:nvPicPr>
          <p:cNvPr id="3" name="Picture 2" descr="University of New Hampshire logo">
            <a:extLst>
              <a:ext uri="{FF2B5EF4-FFF2-40B4-BE49-F238E27FC236}">
                <a16:creationId xmlns:a16="http://schemas.microsoft.com/office/drawing/2014/main" id="{CA4FDED2-A104-5BF8-AF17-401053483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2962" y="789569"/>
            <a:ext cx="4366076" cy="1467692"/>
          </a:xfrm>
          <a:prstGeom prst="rect">
            <a:avLst/>
          </a:prstGeom>
        </p:spPr>
      </p:pic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E47D7C4D-A469-21AE-F8AB-582C95722F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069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FF179-0385-0D77-FF51-B374044991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278313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102620-8C16-9DF7-66C4-8F5E0F5D6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73575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Two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B63A8DC-8EC8-F0D8-4481-5530A7D9C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rcRect b="28598"/>
          <a:stretch>
            <a:fillRect/>
          </a:stretch>
        </p:blipFill>
        <p:spPr>
          <a:xfrm>
            <a:off x="5519352" y="889186"/>
            <a:ext cx="7378956" cy="5268726"/>
          </a:xfrm>
          <a:prstGeom prst="rect">
            <a:avLst/>
          </a:prstGeom>
        </p:spPr>
      </p:pic>
      <p:pic>
        <p:nvPicPr>
          <p:cNvPr id="4" name="Picture 3" descr="University of New Hampshire logo">
            <a:extLst>
              <a:ext uri="{FF2B5EF4-FFF2-40B4-BE49-F238E27FC236}">
                <a16:creationId xmlns:a16="http://schemas.microsoft.com/office/drawing/2014/main" id="{6BF69006-13DB-5E78-87DE-412E616296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2962" y="789569"/>
            <a:ext cx="4366076" cy="146769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3FB950-6D61-BCB5-E805-75DBFEC4EB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8940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Two line intro header</a:t>
            </a:r>
            <a:br>
              <a:rPr lang="en-US"/>
            </a:br>
            <a:r>
              <a:rPr lang="en-US"/>
              <a:t>Two line intro header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319DDA31-9D61-8568-ECF1-D44757826A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645537"/>
            <a:ext cx="6045377" cy="588654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3BE089-A2C4-311C-9EF9-48BC67A6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037023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Left Aligne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BE01822-6BF0-768A-8914-5326448C4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 t="-6131" r="4655" b="13650"/>
          <a:stretch>
            <a:fillRect/>
          </a:stretch>
        </p:blipFill>
        <p:spPr>
          <a:xfrm>
            <a:off x="6768445" y="902467"/>
            <a:ext cx="5423555" cy="5260648"/>
          </a:xfrm>
          <a:prstGeom prst="rect">
            <a:avLst/>
          </a:prstGeom>
        </p:spPr>
      </p:pic>
      <p:pic>
        <p:nvPicPr>
          <p:cNvPr id="4" name="Picture 3" descr="University of New Hampshire logo">
            <a:extLst>
              <a:ext uri="{FF2B5EF4-FFF2-40B4-BE49-F238E27FC236}">
                <a16:creationId xmlns:a16="http://schemas.microsoft.com/office/drawing/2014/main" id="{20CC2EB8-3982-81A0-5032-DA781A3E26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60748" y="437269"/>
            <a:ext cx="3014574" cy="119094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B8A918-7328-96BE-D33A-F066445A4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6466"/>
            <a:ext cx="5168900" cy="15177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Two line intro header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AEB986C4-48DE-232E-F56B-94E821797F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4193048"/>
            <a:ext cx="5168900" cy="369119"/>
          </a:xfrm>
        </p:spPr>
        <p:txBody>
          <a:bodyPr>
            <a:noAutofit/>
          </a:bodyPr>
          <a:lstStyle>
            <a:lvl1pPr algn="l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945B12-BEE8-8011-F364-A526C35CA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768803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50A799F-49ED-22F0-E538-21ECB34E3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Picture 1" descr="University of New Hampshire logo">
            <a:extLst>
              <a:ext uri="{FF2B5EF4-FFF2-40B4-BE49-F238E27FC236}">
                <a16:creationId xmlns:a16="http://schemas.microsoft.com/office/drawing/2014/main" id="{47215FDB-98EE-DE9C-11B2-FDD05B334A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60748" y="437269"/>
            <a:ext cx="3014574" cy="1190943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D717729-05BF-F656-488C-21A8529DB0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6466"/>
            <a:ext cx="5168900" cy="15177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Two line intro header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3FA518B-8C19-554B-923C-7C39E11E10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4193048"/>
            <a:ext cx="5168900" cy="369119"/>
          </a:xfrm>
        </p:spPr>
        <p:txBody>
          <a:bodyPr>
            <a:noAutofit/>
          </a:bodyPr>
          <a:lstStyle>
            <a:lvl1pPr algn="l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A4C156-9EE9-34CE-BC65-C3AD54E999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374839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Intro - On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3BABA43-E367-7848-5414-DB905EEB84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95655"/>
            <a:ext cx="10515600" cy="1133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231FCDC-DA95-C79E-2CC4-4FCF6F77DC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3653914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88CA49-E309-9CBB-3C0D-B9017D20A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150959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Intro -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29E7CD4-B950-13D9-0730-C6825EF22D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Two line intro header</a:t>
            </a:r>
            <a:br>
              <a:rPr lang="en-US"/>
            </a:br>
            <a:r>
              <a:rPr lang="en-US"/>
              <a:t>Two line intro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19684B-68DC-B426-57EF-BB0C5C0B3D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3788985"/>
            <a:ext cx="6045377" cy="588654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3EDEF5-BD12-BC3A-FC2B-902A755D3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136540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pter Intro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470EE1-D929-6A28-B7B4-24BB11F64A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222166"/>
            <a:ext cx="5168900" cy="15177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Two line intro header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1BB9FBB-AAD3-2CF8-7E30-651DF5748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4078748"/>
            <a:ext cx="5168900" cy="369119"/>
          </a:xfrm>
        </p:spPr>
        <p:txBody>
          <a:bodyPr>
            <a:noAutofit/>
          </a:bodyPr>
          <a:lstStyle>
            <a:lvl1pPr algn="l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62CF448D-7059-0213-4F53-98ED81657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890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9D3A9EA-0FF3-93B1-ABFB-F517EF0238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21810" y="601824"/>
            <a:ext cx="4348380" cy="355480"/>
          </a:xfrm>
        </p:spPr>
        <p:txBody>
          <a:bodyPr anchor="b" anchorCtr="0">
            <a:noAutofit/>
          </a:bodyPr>
          <a:lstStyle>
            <a:lvl1pPr algn="ctr"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9C9BF2-EACD-EBA7-5A7A-F47DBD1058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960" y="1211761"/>
            <a:ext cx="9812079" cy="5535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Icons header - one line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D5FE1A0-A983-4F19-11E8-1E64EE8436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655772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E1A879-F11B-C85A-16FB-AD2A7CEFB29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655772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C89DF6D-7E4A-9516-1166-71A7DFB5EFA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37129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94179CD5-5984-B05E-E2AB-1C116D8E385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37129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C585042-52D4-92FD-4DC0-B6FD44A7942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27449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6A722AE-98B1-5B01-1F4A-7DB4CBDDBD0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427449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B8E26352-D06C-8118-5B0F-5A0C87155AB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929310" y="3469499"/>
            <a:ext cx="1633537" cy="260350"/>
          </a:xfrm>
        </p:spPr>
        <p:txBody>
          <a:bodyPr/>
          <a:lstStyle>
            <a:lvl1pPr>
              <a:buFontTx/>
              <a:buNone/>
              <a:defRPr sz="1600"/>
            </a:lvl1pPr>
          </a:lstStyle>
          <a:p>
            <a:pPr lvl="0"/>
            <a:r>
              <a:rPr lang="en-US"/>
              <a:t>Header one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5CF71B82-A122-C51F-8B78-D07DF3E247D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929310" y="3799320"/>
            <a:ext cx="1633521" cy="12065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3pPr marL="292100" indent="-282575">
              <a:buFontTx/>
              <a:buNone/>
              <a:tabLst/>
              <a:defRPr sz="1200"/>
            </a:lvl3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lorem ipsum. Body copy lorem ipsum. Body copy lorem ipsum. Body copy lorem ipsum. Body copy lorem ipsum.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2DE9D4D6-06E7-406D-CBC0-E2E3967D2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686252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BDB24F0-96AB-B3CD-D524-4DC6ECAAB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39"/>
          </p:nvPr>
        </p:nvSpPr>
        <p:spPr>
          <a:xfrm>
            <a:off x="4067609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E1ECB83-2A19-99BC-3A18-16A6E28A5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40"/>
          </p:nvPr>
        </p:nvSpPr>
        <p:spPr>
          <a:xfrm>
            <a:off x="6457929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D2E926D-A7D7-AEF1-B9C2-C14E8B2927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41"/>
          </p:nvPr>
        </p:nvSpPr>
        <p:spPr>
          <a:xfrm>
            <a:off x="8959790" y="2661518"/>
            <a:ext cx="593138" cy="5535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BF17B27-5B46-DF06-D1AC-21B4FC443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583413" cy="7517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9E0000"/>
                </a:solidFill>
              </a:rPr>
              <a:t>Note: This slide is designed for icons, not images. After choosing your icons, you can change the fill color under </a:t>
            </a:r>
            <a:r>
              <a:rPr lang="en-US" i="1">
                <a:solidFill>
                  <a:srgbClr val="9E0000"/>
                </a:solidFill>
              </a:rPr>
              <a:t>Graphics Format.</a:t>
            </a:r>
          </a:p>
        </p:txBody>
      </p:sp>
    </p:spTree>
    <p:extLst>
      <p:ext uri="{BB962C8B-B14F-4D97-AF65-F5344CB8AC3E}">
        <p14:creationId xmlns:p14="http://schemas.microsoft.com/office/powerpoint/2010/main" val="23453386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D789EB1-FC7E-8BDC-B3D5-B4569385859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21810" y="716128"/>
            <a:ext cx="4348380" cy="355480"/>
          </a:xfrm>
        </p:spPr>
        <p:txBody>
          <a:bodyPr>
            <a:noAutofit/>
          </a:bodyPr>
          <a:lstStyle>
            <a:lvl1pPr algn="ctr"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8AEB201-0C31-4981-F78B-FF8F00D918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960" y="1233880"/>
            <a:ext cx="9812079" cy="5535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Data /spreadsheet / infographic</a:t>
            </a:r>
          </a:p>
        </p:txBody>
      </p:sp>
      <p:sp>
        <p:nvSpPr>
          <p:cNvPr id="3" name="Chart Placeholder 2" descr="Chart">
            <a:extLst>
              <a:ext uri="{FF2B5EF4-FFF2-40B4-BE49-F238E27FC236}">
                <a16:creationId xmlns:a16="http://schemas.microsoft.com/office/drawing/2014/main" id="{BD7915BA-410D-8DE4-9591-300B766E23F8}"/>
              </a:ext>
            </a:extLst>
          </p:cNvPr>
          <p:cNvSpPr>
            <a:spLocks noGrp="1"/>
          </p:cNvSpPr>
          <p:nvPr>
            <p:ph type="chart" sz="quarter" idx="30"/>
          </p:nvPr>
        </p:nvSpPr>
        <p:spPr>
          <a:xfrm>
            <a:off x="1042988" y="2168310"/>
            <a:ext cx="10106025" cy="3629025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C9FD2EE-7E86-C1D1-DE3F-61DAC9EE1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 userDrawn="1"/>
        </p:nvSpPr>
        <p:spPr>
          <a:xfrm>
            <a:off x="-97263" y="7377790"/>
            <a:ext cx="3883451" cy="4803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292100" indent="-2825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/>
              <a:defRPr sz="12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9E0000"/>
                </a:solidFill>
              </a:rPr>
              <a:t>Note: You may need to adjust your chart/graph color stylings. You can do so under </a:t>
            </a:r>
            <a:r>
              <a:rPr lang="en-US" i="1">
                <a:solidFill>
                  <a:srgbClr val="9E0000"/>
                </a:solidFill>
              </a:rPr>
              <a:t>Chart Design</a:t>
            </a:r>
            <a:r>
              <a:rPr lang="en-US">
                <a:solidFill>
                  <a:srgbClr val="9E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00013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R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626A4-AA40-37DC-0840-32242FB077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0069" y="3750815"/>
            <a:ext cx="7251863" cy="16002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/>
              <a:t>Call to Action</a:t>
            </a:r>
          </a:p>
        </p:txBody>
      </p:sp>
      <p:sp>
        <p:nvSpPr>
          <p:cNvPr id="3" name="Picture Placeholder 2" descr="QR code">
            <a:extLst>
              <a:ext uri="{FF2B5EF4-FFF2-40B4-BE49-F238E27FC236}">
                <a16:creationId xmlns:a16="http://schemas.microsoft.com/office/drawing/2014/main" id="{B7020623-959D-60D1-7BC2-20906D025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22320" y="843378"/>
            <a:ext cx="2747361" cy="266330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1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Intro - One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3BABA43-E367-7848-5414-DB905EEB84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95655"/>
            <a:ext cx="10515600" cy="11333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231FCDC-DA95-C79E-2CC4-4FCF6F77DC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3653914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9479690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A26191B-05FA-028F-1315-554FD5B78C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72850" y="1984816"/>
            <a:ext cx="7571249" cy="1344168"/>
          </a:xfrm>
        </p:spPr>
        <p:txBody>
          <a:bodyPr anchor="b" anchorCtr="0"/>
          <a:lstStyle>
            <a:lvl1pPr marL="9525" indent="-9525">
              <a:buFontTx/>
              <a:buNone/>
              <a:tabLst/>
              <a:defRPr sz="2400" b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“Choose a quote that supports your message and strengthens the story you're telling. Try to keep it short and sweet.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Duis </a:t>
            </a:r>
            <a:r>
              <a:rPr lang="en-US" err="1"/>
              <a:t>justo</a:t>
            </a:r>
            <a:r>
              <a:rPr lang="en-US"/>
              <a:t> ante”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6134CA3-5ADC-47E7-EEE7-4A53B4E85F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79275" y="3951531"/>
            <a:ext cx="5623628" cy="220293"/>
          </a:xfrm>
        </p:spPr>
        <p:txBody>
          <a:bodyPr/>
          <a:lstStyle>
            <a:lvl1pPr>
              <a:buFontTx/>
              <a:buNone/>
              <a:defRPr sz="1400" b="1" i="0">
                <a:latin typeface="Helvetica" pitchFamily="2" charset="0"/>
              </a:defRPr>
            </a:lvl1pPr>
          </a:lstStyle>
          <a:p>
            <a:pPr lvl="0"/>
            <a:r>
              <a:rPr lang="en-US"/>
              <a:t>First Last Name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929C3A3-A623-52A9-88ED-57BB5929F4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79275" y="4252965"/>
            <a:ext cx="5623628" cy="220293"/>
          </a:xfrm>
        </p:spPr>
        <p:txBody>
          <a:bodyPr/>
          <a:lstStyle>
            <a:lvl1pPr>
              <a:buFontTx/>
              <a:buNone/>
              <a:defRPr sz="1400" b="0" i="0"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8B62356-5A0B-F841-4043-D2FD5EE0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372851" y="3714751"/>
            <a:ext cx="969962" cy="96837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978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_Left Alig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8FA530F-BAC4-B769-2851-19131113EC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5455" y="1892236"/>
            <a:ext cx="5459608" cy="1645920"/>
          </a:xfrm>
        </p:spPr>
        <p:txBody>
          <a:bodyPr anchor="b" anchorCtr="0"/>
          <a:lstStyle>
            <a:lvl1pPr marL="9525" indent="-9525">
              <a:buFontTx/>
              <a:buNone/>
              <a:tabLst/>
              <a:defRPr sz="2400" b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“Choose a quote that supports your message and strengthens the story you're telling. Try to keep it short and sweet.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Duis </a:t>
            </a:r>
            <a:r>
              <a:rPr lang="en-US" err="1"/>
              <a:t>justo</a:t>
            </a:r>
            <a:r>
              <a:rPr lang="en-US"/>
              <a:t> ante”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91576B-83BE-DDD5-0567-A1B4B91A4D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5455" y="3931083"/>
            <a:ext cx="5459608" cy="220293"/>
          </a:xfrm>
        </p:spPr>
        <p:txBody>
          <a:bodyPr/>
          <a:lstStyle>
            <a:lvl1pPr>
              <a:buFontTx/>
              <a:buNone/>
              <a:defRPr sz="1400" b="1" i="0">
                <a:latin typeface="Helvetica" pitchFamily="2" charset="0"/>
              </a:defRPr>
            </a:lvl1pPr>
          </a:lstStyle>
          <a:p>
            <a:pPr lvl="0"/>
            <a:r>
              <a:rPr lang="en-US"/>
              <a:t>First Last Name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6120539-30B8-227B-AD60-5195EC2BAB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5455" y="4232517"/>
            <a:ext cx="5459608" cy="220293"/>
          </a:xfrm>
        </p:spPr>
        <p:txBody>
          <a:bodyPr/>
          <a:lstStyle>
            <a:lvl1pPr>
              <a:buFontTx/>
              <a:buNone/>
              <a:defRPr sz="1400" b="0" i="0">
                <a:latin typeface="Helvetica Light" panose="020B0403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0325A283-B2D8-E439-F3A8-835C1D10E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287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2847243-06FC-3B5B-5EF8-CCC7CB0A8E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7031"/>
            <a:ext cx="5168900" cy="1359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96D9CF-4561-498A-05C3-B53CA0EC3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 t="-6131" r="4655" b="13650"/>
          <a:stretch>
            <a:fillRect/>
          </a:stretch>
        </p:blipFill>
        <p:spPr>
          <a:xfrm>
            <a:off x="6768445" y="902467"/>
            <a:ext cx="5423555" cy="52606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349009-385B-6A79-D4B6-99C2606FE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511239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434E41-5246-F059-7139-4E17C4C574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337031"/>
            <a:ext cx="5168900" cy="1359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8967AD37-F7A0-FB40-9B8D-840B78D3E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760FBD-F29E-C374-BAB4-F226D43AA6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450586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_Durham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F0A7A0-0ECB-7B5F-5DA2-BA3EA4A0E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1525" y="771524"/>
            <a:ext cx="10648950" cy="507206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University of New Hampshire logo">
            <a:extLst>
              <a:ext uri="{FF2B5EF4-FFF2-40B4-BE49-F238E27FC236}">
                <a16:creationId xmlns:a16="http://schemas.microsoft.com/office/drawing/2014/main" id="{905EB5AA-8ED3-12ED-7AA0-531417EFD2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23438" b="27344"/>
          <a:stretch>
            <a:fillRect/>
          </a:stretch>
        </p:blipFill>
        <p:spPr>
          <a:xfrm>
            <a:off x="3327313" y="1311076"/>
            <a:ext cx="5537375" cy="1453561"/>
          </a:xfrm>
          <a:prstGeom prst="rect">
            <a:avLst/>
          </a:prstGeom>
        </p:spPr>
      </p:pic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CB89726-E9BC-EFEB-D949-A390F4E184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2132" y="3167070"/>
            <a:ext cx="8567737" cy="10001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74716AC-F062-727C-70A2-4CDF84AEA8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331547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30460020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_Athletics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F0A7A0-0ECB-7B5F-5DA2-BA3EA4A0E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1525" y="771524"/>
            <a:ext cx="10648950" cy="507206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University of New Hampshire logo">
            <a:extLst>
              <a:ext uri="{FF2B5EF4-FFF2-40B4-BE49-F238E27FC236}">
                <a16:creationId xmlns:a16="http://schemas.microsoft.com/office/drawing/2014/main" id="{905EB5AA-8ED3-12ED-7AA0-531417EFD2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23438" b="27344"/>
          <a:stretch>
            <a:fillRect/>
          </a:stretch>
        </p:blipFill>
        <p:spPr>
          <a:xfrm>
            <a:off x="3327313" y="1311076"/>
            <a:ext cx="5537375" cy="1453561"/>
          </a:xfrm>
          <a:prstGeom prst="rect">
            <a:avLst/>
          </a:prstGeom>
        </p:spPr>
      </p:pic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CB89726-E9BC-EFEB-D949-A390F4E184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2132" y="3167070"/>
            <a:ext cx="8567737" cy="10001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74716AC-F062-727C-70A2-4CDF84AEA8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331547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23888572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_La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F0A7A0-0ECB-7B5F-5DA2-BA3EA4A0E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1525" y="771524"/>
            <a:ext cx="10648950" cy="507206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UNH Franklin Pierce School of Law logo">
            <a:extLst>
              <a:ext uri="{FF2B5EF4-FFF2-40B4-BE49-F238E27FC236}">
                <a16:creationId xmlns:a16="http://schemas.microsoft.com/office/drawing/2014/main" id="{62FD6342-91DC-7FC0-0554-994D46CFAD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856" b="19856"/>
          <a:stretch/>
        </p:blipFill>
        <p:spPr>
          <a:xfrm>
            <a:off x="3428377" y="1182489"/>
            <a:ext cx="5335246" cy="1715494"/>
          </a:xfrm>
          <a:prstGeom prst="rect">
            <a:avLst/>
          </a:prstGeom>
        </p:spPr>
      </p:pic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CB89726-E9BC-EFEB-D949-A390F4E184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2132" y="3167070"/>
            <a:ext cx="8567737" cy="10001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74716AC-F062-727C-70A2-4CDF84AEA8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331547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23998803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_Manches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F0A7A0-0ECB-7B5F-5DA2-BA3EA4A0E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1525" y="771524"/>
            <a:ext cx="10648950" cy="507206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UNH Manchester logo">
            <a:extLst>
              <a:ext uri="{FF2B5EF4-FFF2-40B4-BE49-F238E27FC236}">
                <a16:creationId xmlns:a16="http://schemas.microsoft.com/office/drawing/2014/main" id="{62FD6342-91DC-7FC0-0554-994D46CFAD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515" b="15515"/>
          <a:stretch/>
        </p:blipFill>
        <p:spPr>
          <a:xfrm>
            <a:off x="3966851" y="1311081"/>
            <a:ext cx="4258298" cy="1369212"/>
          </a:xfrm>
          <a:prstGeom prst="rect">
            <a:avLst/>
          </a:prstGeom>
        </p:spPr>
      </p:pic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CB89726-E9BC-EFEB-D949-A390F4E184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2132" y="3167070"/>
            <a:ext cx="8567737" cy="10001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One line intro header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74716AC-F062-727C-70A2-4CDF84AEA8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4331547"/>
            <a:ext cx="6045377" cy="529661"/>
          </a:xfrm>
        </p:spPr>
        <p:txBody>
          <a:bodyPr>
            <a:noAutofit/>
          </a:bodyPr>
          <a:lstStyle>
            <a:lvl1pPr algn="ctr">
              <a:buFontTx/>
              <a:buNone/>
              <a:defRPr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31497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Intro - Tw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29E7CD4-B950-13D9-0730-C6825EF22D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Two line intro header</a:t>
            </a:r>
            <a:br>
              <a:rPr lang="en-US"/>
            </a:br>
            <a:r>
              <a:rPr lang="en-US"/>
              <a:t>Two line intro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19684B-68DC-B426-57EF-BB0C5C0B3D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73312" y="3788985"/>
            <a:ext cx="6045377" cy="588654"/>
          </a:xfrm>
        </p:spPr>
        <p:txBody>
          <a:bodyPr>
            <a:noAutofit/>
          </a:bodyPr>
          <a:lstStyle>
            <a:lvl1pPr algn="ctr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</p:spTree>
    <p:extLst>
      <p:ext uri="{BB962C8B-B14F-4D97-AF65-F5344CB8AC3E}">
        <p14:creationId xmlns:p14="http://schemas.microsoft.com/office/powerpoint/2010/main" val="3552770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Intro - Left Align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470EE1-D929-6A28-B7B4-24BB11F64A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2222166"/>
            <a:ext cx="5168900" cy="151777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Two line intro header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1BB9FBB-AAD3-2CF8-7E30-651DF5748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1" y="4078748"/>
            <a:ext cx="5168900" cy="369119"/>
          </a:xfrm>
        </p:spPr>
        <p:txBody>
          <a:bodyPr>
            <a:noAutofit/>
          </a:bodyPr>
          <a:lstStyle>
            <a:lvl1pPr algn="l">
              <a:buFontTx/>
              <a:buNone/>
              <a:defRPr b="0"/>
            </a:lvl1pPr>
          </a:lstStyle>
          <a:p>
            <a:pPr lvl="0"/>
            <a:r>
              <a:rPr lang="en-US"/>
              <a:t>One line sub header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62CF448D-7059-0213-4F53-98ED81657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25007" y="311085"/>
            <a:ext cx="5043340" cy="5524108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9715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t with 4 Images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B87EA-0DC7-F533-0CA1-900A8F8ADA0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84" y="908633"/>
            <a:ext cx="4348380" cy="218033"/>
          </a:xfrm>
        </p:spPr>
        <p:txBody>
          <a:bodyPr anchor="b" anchorCtr="0"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4DC080-5F92-3653-E0A8-E47BAC974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7418" y="1500920"/>
            <a:ext cx="4369646" cy="180295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/>
              <a:t>List header three lines lorem ipsum dolor sit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D67288F-4953-208A-CFE6-D555E4ED30C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8975" y="3603625"/>
            <a:ext cx="4398672" cy="2170113"/>
          </a:xfrm>
        </p:spPr>
        <p:txBody>
          <a:bodyPr/>
          <a:lstStyle>
            <a:lvl1pPr>
              <a:defRPr sz="1800" b="0"/>
            </a:lvl1pPr>
          </a:lstStyle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  <a:p>
            <a:pPr lvl="0"/>
            <a:r>
              <a:rPr lang="en-US"/>
              <a:t>Bullets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98238C2-E98F-F812-1660-3BB0FE7B3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40213" y="436308"/>
            <a:ext cx="3031918" cy="3167574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1FAB335-6ED7-C79A-2D13-7867A7A99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8731268" y="436308"/>
            <a:ext cx="3031918" cy="2021279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924A95-501F-B948-492C-F2E83849C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8731268" y="2605827"/>
            <a:ext cx="3031918" cy="3167571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0439026-65C7-C1E7-98BF-5EA25FF20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5540213" y="3769812"/>
            <a:ext cx="3031918" cy="200358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84176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Block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8AAEC90-D346-0810-83A6-10DAB3E555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8684" y="908633"/>
            <a:ext cx="4149676" cy="218033"/>
          </a:xfrm>
        </p:spPr>
        <p:txBody>
          <a:bodyPr anchor="b" anchorCtr="0">
            <a:noAutofit/>
          </a:bodyPr>
          <a:lstStyle>
            <a:lvl1pPr>
              <a:buFontTx/>
              <a:buNone/>
              <a:defRPr sz="1100" b="1" u="sng" cap="all" baseline="0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67EBD93-CA35-1C77-81FA-BD14D20545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8684" y="1500920"/>
            <a:ext cx="4369646" cy="180295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/>
              <a:t>Content block with large photo lorem ipsum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964B2539-CE4F-71AE-F286-16F1E69873B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8975" y="3603626"/>
            <a:ext cx="4197670" cy="1787412"/>
          </a:xfrm>
        </p:spPr>
        <p:txBody>
          <a:bodyPr/>
          <a:lstStyle>
            <a:lvl1pPr marL="7938" indent="-7938">
              <a:buFontTx/>
              <a:buNone/>
              <a:tabLst/>
              <a:defRPr sz="1200" b="0"/>
            </a:lvl1pPr>
          </a:lstStyle>
          <a:p>
            <a:pPr lvl="0"/>
            <a:r>
              <a:rPr lang="en-US"/>
              <a:t>Body copy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Mauris </a:t>
            </a:r>
            <a:r>
              <a:rPr lang="en-US" err="1"/>
              <a:t>sodales</a:t>
            </a:r>
            <a:r>
              <a:rPr lang="en-US"/>
              <a:t> </a:t>
            </a:r>
            <a:r>
              <a:rPr lang="en-US" err="1"/>
              <a:t>tellus</a:t>
            </a:r>
            <a:r>
              <a:rPr lang="en-US"/>
              <a:t> nec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fringilla</a:t>
            </a:r>
            <a:r>
              <a:rPr lang="en-US"/>
              <a:t>, ac </a:t>
            </a:r>
            <a:r>
              <a:rPr lang="en-US" err="1"/>
              <a:t>aliquam</a:t>
            </a:r>
            <a:r>
              <a:rPr lang="en-US"/>
              <a:t> libero </a:t>
            </a:r>
            <a:r>
              <a:rPr lang="en-US" err="1"/>
              <a:t>rutrum</a:t>
            </a:r>
            <a:r>
              <a:rPr lang="en-US"/>
              <a:t>. </a:t>
            </a:r>
            <a:r>
              <a:rPr lang="en-US" err="1"/>
              <a:t>Vivamus</a:t>
            </a:r>
            <a:r>
              <a:rPr lang="en-US"/>
              <a:t> </a:t>
            </a:r>
            <a:r>
              <a:rPr lang="en-US" err="1"/>
              <a:t>augue</a:t>
            </a:r>
            <a:r>
              <a:rPr lang="en-US"/>
              <a:t> lorem, </a:t>
            </a:r>
            <a:r>
              <a:rPr lang="en-US" err="1"/>
              <a:t>feugiat</a:t>
            </a:r>
            <a:r>
              <a:rPr lang="en-US"/>
              <a:t> nec </a:t>
            </a:r>
            <a:r>
              <a:rPr lang="en-US" err="1"/>
              <a:t>dapibus</a:t>
            </a:r>
            <a:r>
              <a:rPr lang="en-US"/>
              <a:t> a, vestibulum </a:t>
            </a:r>
            <a:r>
              <a:rPr lang="en-US" err="1"/>
              <a:t>eget</a:t>
            </a:r>
            <a:r>
              <a:rPr lang="en-US"/>
              <a:t> nunc. Ut ac </a:t>
            </a:r>
            <a:r>
              <a:rPr lang="en-US" err="1"/>
              <a:t>erat</a:t>
            </a:r>
            <a:r>
              <a:rPr lang="en-US"/>
              <a:t> a libero </a:t>
            </a:r>
            <a:r>
              <a:rPr lang="en-US" err="1"/>
              <a:t>finibus</a:t>
            </a:r>
            <a:r>
              <a:rPr lang="en-US"/>
              <a:t> gravida a at </a:t>
            </a:r>
            <a:r>
              <a:rPr lang="en-US" err="1"/>
              <a:t>metus</a:t>
            </a:r>
            <a:r>
              <a:rPr lang="en-US"/>
              <a:t>. Sed nec </a:t>
            </a:r>
            <a:r>
              <a:rPr lang="en-US" err="1"/>
              <a:t>felis</a:t>
            </a:r>
            <a:r>
              <a:rPr lang="en-US"/>
              <a:t> sed libero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at </a:t>
            </a:r>
            <a:r>
              <a:rPr lang="en-US" err="1"/>
              <a:t>ut</a:t>
            </a:r>
            <a:r>
              <a:rPr lang="en-US"/>
              <a:t> mi. 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B0FA6B91-C2B4-3833-49A5-73E52D6C4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665509" y="311085"/>
            <a:ext cx="6202838" cy="5524108"/>
          </a:xfrm>
        </p:spPr>
        <p:txBody>
          <a:bodyPr/>
          <a:lstStyle>
            <a:lvl1pPr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71524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78430B-ED8E-8F36-A8E5-3EF2BF87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47CEF-7D50-CF8D-C664-0E965F44F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3998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8D1464-6045-C270-0138-65BA0B3CD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rcRect/>
          <a:stretch/>
        </p:blipFill>
        <p:spPr>
          <a:xfrm>
            <a:off x="11737307" y="6355924"/>
            <a:ext cx="281700" cy="3396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580028-4226-E632-33B3-C963D0BB8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11550650" y="6140450"/>
            <a:ext cx="660400" cy="76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F0A3B8-5EFA-09CA-6DE7-AE4A048F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AC61BEF-8732-41BD-96E6-B30DC51068C1}"/>
              </a:ext>
            </a:extLst>
          </p:cNvPr>
          <p:cNvCxnSpPr/>
          <p:nvPr userDrawn="1"/>
        </p:nvCxnSpPr>
        <p:spPr>
          <a:xfrm>
            <a:off x="0" y="6176373"/>
            <a:ext cx="12192000" cy="0"/>
          </a:xfrm>
          <a:prstGeom prst="line">
            <a:avLst/>
          </a:prstGeom>
          <a:ln>
            <a:solidFill>
              <a:srgbClr val="001B43">
                <a:alpha val="5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844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800" r:id="rId2"/>
    <p:sldLayoutId id="2147483725" r:id="rId3"/>
    <p:sldLayoutId id="2147483727" r:id="rId4"/>
    <p:sldLayoutId id="2147483735" r:id="rId5"/>
    <p:sldLayoutId id="2147483736" r:id="rId6"/>
    <p:sldLayoutId id="2147483734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709" r:id="rId14"/>
    <p:sldLayoutId id="2147483693" r:id="rId15"/>
    <p:sldLayoutId id="2147483694" r:id="rId16"/>
    <p:sldLayoutId id="2147483695" r:id="rId17"/>
    <p:sldLayoutId id="2147483797" r:id="rId18"/>
    <p:sldLayoutId id="2147483733" r:id="rId19"/>
    <p:sldLayoutId id="2147483731" r:id="rId20"/>
    <p:sldLayoutId id="2147483732" r:id="rId21"/>
    <p:sldLayoutId id="2147483857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78430B-ED8E-8F36-A8E5-3EF2BF87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47CEF-7D50-CF8D-C664-0E965F44F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3998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8D1464-6045-C270-0138-65BA0B3CD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rcRect/>
          <a:stretch/>
        </p:blipFill>
        <p:spPr>
          <a:xfrm>
            <a:off x="11737307" y="6355924"/>
            <a:ext cx="281700" cy="3396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580028-4226-E632-33B3-C963D0BB8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1550650" y="6140450"/>
            <a:ext cx="660400" cy="76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3CF858-60A8-6784-AEEF-62BE12403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tx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B008ED-DE57-2B1D-183E-83C0F956812C}"/>
              </a:ext>
            </a:extLst>
          </p:cNvPr>
          <p:cNvCxnSpPr/>
          <p:nvPr userDrawn="1"/>
        </p:nvCxnSpPr>
        <p:spPr>
          <a:xfrm>
            <a:off x="0" y="6176373"/>
            <a:ext cx="12192000" cy="0"/>
          </a:xfrm>
          <a:prstGeom prst="line">
            <a:avLst/>
          </a:prstGeom>
          <a:ln>
            <a:solidFill>
              <a:srgbClr val="001B43">
                <a:alpha val="52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680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b="0" i="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48D1464-6045-C270-0138-65BA0B3CD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/>
          <a:stretch/>
        </p:blipFill>
        <p:spPr>
          <a:xfrm>
            <a:off x="11737307" y="6355924"/>
            <a:ext cx="281700" cy="33969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78430B-ED8E-8F36-A8E5-3EF2BF87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47CEF-7D50-CF8D-C664-0E965F44F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3998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90178E-58C1-FA47-93D2-0309B92E3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156338"/>
            <a:ext cx="12192000" cy="701662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441BC5-1D06-532F-2D0A-C6B77DB01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1550650" y="6140450"/>
            <a:ext cx="660400" cy="762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2F4EF9B-D500-F9D9-D432-00B421B88F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94545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4" r:id="rId8"/>
    <p:sldLayoutId id="2147483835" r:id="rId9"/>
    <p:sldLayoutId id="2147483840" r:id="rId10"/>
    <p:sldLayoutId id="2147483841" r:id="rId11"/>
    <p:sldLayoutId id="2147483842" r:id="rId12"/>
    <p:sldLayoutId id="2147483843" r:id="rId13"/>
    <p:sldLayoutId id="214748384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bg1"/>
          </a:solidFill>
          <a:latin typeface="Helvetica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48D1464-6045-C270-0138-65BA0B3CD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1737307" y="6355924"/>
            <a:ext cx="281700" cy="3396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B56FBE-FA5F-D47E-F7A9-2DBEF7935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9560" y="6396965"/>
            <a:ext cx="5383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0" i="0">
                <a:solidFill>
                  <a:schemeClr val="bg1"/>
                </a:solidFill>
                <a:latin typeface="Helvetica" pitchFamily="2" charset="0"/>
              </a:rPr>
              <a:t>© 2026 University of New Hampshire. All rights reserved.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580028-4226-E632-33B3-C963D0BB8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50650" y="6140450"/>
            <a:ext cx="660400" cy="762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78430B-ED8E-8F36-A8E5-3EF2BF87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47CEF-7D50-CF8D-C664-0E965F44F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39985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6088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bg1"/>
          </a:solidFill>
          <a:latin typeface="Helvetica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b="0" i="0" kern="1200">
          <a:solidFill>
            <a:schemeClr val="bg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h.edu/writing/cwc" TargetMode="External"/><Relationship Id="rId3" Type="http://schemas.openxmlformats.org/officeDocument/2006/relationships/hyperlink" Target="https://alert.unh.edu/" TargetMode="External"/><Relationship Id="rId7" Type="http://schemas.openxmlformats.org/officeDocument/2006/relationships/hyperlink" Target="https://my.usnh.ed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unh.edu/mub/student-organizations" TargetMode="External"/><Relationship Id="rId5" Type="http://schemas.openxmlformats.org/officeDocument/2006/relationships/hyperlink" Target="https://catalog.unh.edu/undergraduate/academic-calendar/" TargetMode="External"/><Relationship Id="rId4" Type="http://schemas.openxmlformats.org/officeDocument/2006/relationships/hyperlink" Target="https://device.login.microsoftonline.com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h.edu/dining/" TargetMode="External"/><Relationship Id="rId3" Type="http://schemas.openxmlformats.org/officeDocument/2006/relationships/hyperlink" Target="https://www.unh.edu/cfar/" TargetMode="External"/><Relationship Id="rId7" Type="http://schemas.openxmlformats.org/officeDocument/2006/relationships/hyperlink" Target="https://www.unh.edu/registrar/academic-records/degree-works-degree-evaluation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td.unh.edu/TDClient/60/Portal/KB/ArticleDet?ID=1118" TargetMode="External"/><Relationship Id="rId5" Type="http://schemas.openxmlformats.org/officeDocument/2006/relationships/hyperlink" Target="https://www.unh.edu/upd/Safety-apps" TargetMode="External"/><Relationship Id="rId10" Type="http://schemas.openxmlformats.org/officeDocument/2006/relationships/hyperlink" Target="https://www.unh.edu/financialaid/" TargetMode="External"/><Relationship Id="rId4" Type="http://schemas.openxmlformats.org/officeDocument/2006/relationships/hyperlink" Target="https://www.unh.edu/upd/about-department/support-services-division#:~:text=UNH%20Campus%20Service%20Officers%20provide,(603)%20862%2D2328" TargetMode="External"/><Relationship Id="rId9" Type="http://schemas.openxmlformats.org/officeDocument/2006/relationships/hyperlink" Target="https://www.usnh.edu/data-services/regulated-data/family-educational-rights-privacy-act-ferpa/ferpa-faq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h.edu/health/" TargetMode="External"/><Relationship Id="rId7" Type="http://schemas.openxmlformats.org/officeDocument/2006/relationships/hyperlink" Target="https://www.unh.edu/business-service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catalog.unh.edu/srrr/" TargetMode="External"/><Relationship Id="rId5" Type="http://schemas.openxmlformats.org/officeDocument/2006/relationships/hyperlink" Target="https://www.unh.edu/pacs/" TargetMode="External"/><Relationship Id="rId4" Type="http://schemas.openxmlformats.org/officeDocument/2006/relationships/hyperlink" Target="https://www.unh.edu/veterans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Liberal.arts@unh.edu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3.png"/><Relationship Id="rId4" Type="http://schemas.openxmlformats.org/officeDocument/2006/relationships/hyperlink" Target="mailto:Uac.advisors@unh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51460-1B0B-AABF-E434-4E014F1AA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College of Liberal Arts Parent Session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BD3E6-2D06-A47A-7E3E-E5DE12EB4B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UNH Orientation 2026</a:t>
            </a:r>
          </a:p>
        </p:txBody>
      </p:sp>
    </p:spTree>
    <p:extLst>
      <p:ext uri="{BB962C8B-B14F-4D97-AF65-F5344CB8AC3E}">
        <p14:creationId xmlns:p14="http://schemas.microsoft.com/office/powerpoint/2010/main" val="769697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F5E90-E26D-BC2B-36B2-BB0012402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9BB56-0429-DE50-025E-1B4CE6DB3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008" y="365125"/>
            <a:ext cx="10515600" cy="1325563"/>
          </a:xfrm>
        </p:spPr>
        <p:txBody>
          <a:bodyPr/>
          <a:lstStyle/>
          <a:p>
            <a:r>
              <a:rPr lang="en-US"/>
              <a:t>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F7BEE4-CDE2-9A97-0925-811F7A7A3E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26265"/>
            <a:ext cx="10515600" cy="3949700"/>
          </a:xfrm>
        </p:spPr>
        <p:txBody>
          <a:bodyPr/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Sign up for UNH alerts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Get the UNH mobile app - University System of New Hampshire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Academic Calendar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Student Organizations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u="sng" dirty="0"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Webcat</a:t>
            </a:r>
            <a:endParaRPr lang="en-US" u="sng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Writing Center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Contact the Technology Help Desk in Dimond Library: 603-862-2525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034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BD5C2-4740-8961-ECF8-DC52B31AF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CB612-388D-1D7C-759A-574010675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008" y="365125"/>
            <a:ext cx="10515600" cy="1325563"/>
          </a:xfrm>
        </p:spPr>
        <p:txBody>
          <a:bodyPr/>
          <a:lstStyle/>
          <a:p>
            <a:r>
              <a:rPr lang="en-US"/>
              <a:t>Resources Continued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EA825-2D92-97F8-152E-F48633A5E3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26265"/>
            <a:ext cx="10515600" cy="3949700"/>
          </a:xfrm>
        </p:spPr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CfAR (Center for Academic Resources)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Campus Safety (rides/walking escorts)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2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Another Safety App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Computer and Software Recommendations for Students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Degree Works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Dining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FERPA FAQs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Financial Aid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593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B0B4B-3868-0273-E054-E7D4A348F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5D782-5442-7F92-E9D3-FAC40B5FA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008" y="365125"/>
            <a:ext cx="10515600" cy="1325563"/>
          </a:xfrm>
        </p:spPr>
        <p:txBody>
          <a:bodyPr/>
          <a:lstStyle/>
          <a:p>
            <a:r>
              <a:rPr lang="en-US"/>
              <a:t>Resources Continued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3D793-B7D3-E4C4-39F3-0B224C76BE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502695"/>
            <a:ext cx="10515600" cy="3949700"/>
          </a:xfrm>
        </p:spPr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 &amp; Wellness 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Military and Veteran Services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MyUSNH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(for the students-they log in to this)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Canvas Support contact info for 24/7 support within Canvas 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PCAS (Psychological and Counseling Services)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SRRR (Student rights, rules, and responsibilities) 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 Accounts | University of New Hampshire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300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300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300" dirty="0"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300" dirty="0">
              <a:ea typeface="Source Sans Pro" panose="020B0503030403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br>
              <a:rPr lang="en-US" sz="2300" dirty="0"/>
            </a:b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82666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715E0-8B62-A5C2-D3C5-07946910C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B254B1A-FE22-0042-B30F-8AE17B2AA4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2" r="15406"/>
          <a:stretch/>
        </p:blipFill>
        <p:spPr>
          <a:xfrm>
            <a:off x="5778254" y="1069077"/>
            <a:ext cx="5046084" cy="433310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2CA185D-BC49-9596-745F-5433AC9AE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516" y="2446592"/>
            <a:ext cx="10515600" cy="1325563"/>
          </a:xfrm>
        </p:spPr>
        <p:txBody>
          <a:bodyPr/>
          <a:lstStyle/>
          <a:p>
            <a:r>
              <a:rPr lang="en-US" sz="4400"/>
              <a:t>Access to </a:t>
            </a:r>
            <a:br>
              <a:rPr lang="en-US" sz="4400"/>
            </a:br>
            <a:r>
              <a:rPr lang="en-US" sz="4400"/>
              <a:t>these slides?</a:t>
            </a:r>
          </a:p>
        </p:txBody>
      </p:sp>
    </p:spTree>
    <p:extLst>
      <p:ext uri="{BB962C8B-B14F-4D97-AF65-F5344CB8AC3E}">
        <p14:creationId xmlns:p14="http://schemas.microsoft.com/office/powerpoint/2010/main" val="1989213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C4C83-71B6-1923-134C-B3710F262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A981C-1C08-73EA-669B-76BF5A53C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4015" y="2446592"/>
            <a:ext cx="10515600" cy="1325563"/>
          </a:xfrm>
        </p:spPr>
        <p:txBody>
          <a:bodyPr/>
          <a:lstStyle/>
          <a:p>
            <a:r>
              <a:rPr lang="en-US"/>
              <a:t>QR code </a:t>
            </a:r>
            <a:br>
              <a:rPr lang="en-US"/>
            </a:br>
            <a:r>
              <a:rPr lang="en-US"/>
              <a:t>to access: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E12669-4F84-4AA5-D306-5488094628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60" t="8747" r="5378" b="6609"/>
          <a:stretch>
            <a:fillRect/>
          </a:stretch>
        </p:blipFill>
        <p:spPr>
          <a:xfrm>
            <a:off x="5661251" y="1135146"/>
            <a:ext cx="4238330" cy="412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65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3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87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31DAF-208F-17A5-857E-3FBCDD4AC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31501"/>
            <a:ext cx="5168900" cy="1359898"/>
          </a:xfrm>
        </p:spPr>
        <p:txBody>
          <a:bodyPr/>
          <a:lstStyle/>
          <a:p>
            <a:pPr algn="ctr"/>
            <a:r>
              <a:rPr lang="en-US" sz="4000"/>
              <a:t>PP QR and email contact: 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CB079BC-DC15-E45D-F0D3-AFB8DC0ECB0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8" b="9038"/>
          <a:stretch/>
        </p:blipFill>
        <p:spPr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381D974-9623-1F8F-31C6-F38953762BB4}"/>
              </a:ext>
            </a:extLst>
          </p:cNvPr>
          <p:cNvSpPr txBox="1">
            <a:spLocks/>
          </p:cNvSpPr>
          <p:nvPr/>
        </p:nvSpPr>
        <p:spPr>
          <a:xfrm>
            <a:off x="761995" y="1599090"/>
            <a:ext cx="5168900" cy="13598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algn="ctr"/>
            <a:endParaRPr lang="en-US" sz="2400"/>
          </a:p>
          <a:p>
            <a:pPr algn="ctr"/>
            <a:r>
              <a:rPr lang="en-US" sz="240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Liberal.arts@unh.edu</a:t>
            </a:r>
            <a:endParaRPr lang="en-US" sz="2400">
              <a:solidFill>
                <a:srgbClr val="002060"/>
              </a:solidFill>
            </a:endParaRPr>
          </a:p>
          <a:p>
            <a:pPr algn="ctr"/>
            <a:r>
              <a:rPr lang="en-US" sz="2400">
                <a:solidFill>
                  <a:srgbClr val="00206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Uac.advisors@unh.edu</a:t>
            </a:r>
            <a:endParaRPr lang="en-US" sz="2400">
              <a:solidFill>
                <a:srgbClr val="002060"/>
              </a:solidFill>
            </a:endParaRPr>
          </a:p>
          <a:p>
            <a:pPr algn="ctr"/>
            <a:endParaRPr lang="en-US" sz="2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DA2EE5-A954-158B-FFD8-D3D08DC426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975" t="8175" r="5857" b="4701"/>
          <a:stretch>
            <a:fillRect/>
          </a:stretch>
        </p:blipFill>
        <p:spPr>
          <a:xfrm>
            <a:off x="2035000" y="3055243"/>
            <a:ext cx="2681377" cy="269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54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DACDDC-74AC-737C-4CEA-709F0AAA0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292" y="776678"/>
            <a:ext cx="9812079" cy="553524"/>
          </a:xfrm>
        </p:spPr>
        <p:txBody>
          <a:bodyPr/>
          <a:lstStyle/>
          <a:p>
            <a:r>
              <a:rPr lang="en-US" sz="4000"/>
              <a:t>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02C1D6-3900-6190-EF23-BFFB58EF9656}"/>
              </a:ext>
            </a:extLst>
          </p:cNvPr>
          <p:cNvSpPr txBox="1"/>
          <p:nvPr/>
        </p:nvSpPr>
        <p:spPr>
          <a:xfrm>
            <a:off x="1037492" y="1669609"/>
            <a:ext cx="46173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J</a:t>
            </a:r>
          </a:p>
          <a:p>
            <a:r>
              <a:rPr lang="en-US" sz="2800">
                <a:solidFill>
                  <a:schemeClr val="bg1"/>
                </a:solidFill>
                <a:latin typeface="Aptos" panose="020B0004020202020204" pitchFamily="34" charset="0"/>
              </a:rPr>
              <a:t>Jenni Cook, Associate Dean </a:t>
            </a:r>
          </a:p>
          <a:p>
            <a:r>
              <a:rPr lang="en-US" sz="2400">
                <a:solidFill>
                  <a:schemeClr val="bg1"/>
                </a:solidFill>
                <a:latin typeface="Aptos" panose="020B0004020202020204" pitchFamily="34" charset="0"/>
              </a:rPr>
              <a:t>College of Liberal Arts</a:t>
            </a:r>
          </a:p>
          <a:p>
            <a:endParaRPr lang="en-US" sz="28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6E4A59-C8DA-1A79-3423-6ED7824F19D6}"/>
              </a:ext>
            </a:extLst>
          </p:cNvPr>
          <p:cNvSpPr txBox="1"/>
          <p:nvPr/>
        </p:nvSpPr>
        <p:spPr>
          <a:xfrm>
            <a:off x="6375515" y="1677625"/>
            <a:ext cx="4617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>
              <a:solidFill>
                <a:schemeClr val="bg1"/>
              </a:solidFill>
              <a:latin typeface="Aptos" panose="020B0004020202020204" pitchFamily="34" charset="0"/>
            </a:endParaRPr>
          </a:p>
          <a:p>
            <a:r>
              <a:rPr lang="en-US" sz="2800">
                <a:solidFill>
                  <a:schemeClr val="bg1"/>
                </a:solidFill>
                <a:latin typeface="Aptos" panose="020B0004020202020204" pitchFamily="34" charset="0"/>
              </a:rPr>
              <a:t>Nathan Talbot, Director</a:t>
            </a:r>
          </a:p>
          <a:p>
            <a:r>
              <a:rPr lang="en-US" sz="2400">
                <a:solidFill>
                  <a:schemeClr val="bg1"/>
                </a:solidFill>
                <a:latin typeface="Aptos" panose="020B0004020202020204" pitchFamily="34" charset="0"/>
              </a:rPr>
              <a:t>University Advising Center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541737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70C69-23CC-845B-EC76-0CB913B0F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expect in the parent session?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4E9E2E-97E9-4405-44BB-7F4E26EC49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722520"/>
            <a:ext cx="10515600" cy="39497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Helvetica"/>
                <a:cs typeface="Helvetica"/>
              </a:rPr>
              <a:t>Learn what we are sharing with your student</a:t>
            </a:r>
          </a:p>
          <a:p>
            <a:pPr lvl="1"/>
            <a:r>
              <a:rPr lang="en-US" dirty="0">
                <a:latin typeface="Helvetica"/>
                <a:cs typeface="Helvetica"/>
              </a:rPr>
              <a:t>Review/finalize fall schedule</a:t>
            </a:r>
          </a:p>
          <a:p>
            <a:pPr lvl="1"/>
            <a:r>
              <a:rPr lang="en-US" dirty="0">
                <a:latin typeface="Helvetica"/>
                <a:cs typeface="Helvetica"/>
              </a:rPr>
              <a:t>Sample student 4-year academic and career pathway that demonstrates various academic, experiential and high impact opportunities that UNH offers.</a:t>
            </a:r>
          </a:p>
          <a:p>
            <a:pPr lvl="1">
              <a:buFont typeface="Arial" panose="05000000000000000000" pitchFamily="2" charset="2"/>
              <a:buChar char="•"/>
            </a:pPr>
            <a:r>
              <a:rPr lang="en-US" dirty="0"/>
              <a:t>First semester seminar for all declared and undeclared COLA students</a:t>
            </a:r>
            <a:endParaRPr lang="en-US" dirty="0">
              <a:cs typeface="Helvetica" pitchFamily="2" charset="0"/>
            </a:endParaRPr>
          </a:p>
          <a:p>
            <a:pPr lvl="1">
              <a:buFont typeface="Arial" panose="05000000000000000000" pitchFamily="2" charset="2"/>
              <a:buChar char="•"/>
            </a:pPr>
            <a:r>
              <a:rPr lang="en-US" dirty="0"/>
              <a:t>Student Resources</a:t>
            </a:r>
            <a:endParaRPr lang="en-US" dirty="0">
              <a:cs typeface="Helvetica" pitchFamily="2" charset="0"/>
            </a:endParaRPr>
          </a:p>
          <a:p>
            <a:r>
              <a:rPr lang="en-US" dirty="0">
                <a:latin typeface="Helvetica"/>
                <a:cs typeface="Helvetica"/>
              </a:rPr>
              <a:t>Q &amp; A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787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A8DD1-C8E7-032B-66E2-EB76AE8BB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Four-Year Pathway</a:t>
            </a:r>
          </a:p>
        </p:txBody>
      </p:sp>
    </p:spTree>
    <p:extLst>
      <p:ext uri="{BB962C8B-B14F-4D97-AF65-F5344CB8AC3E}">
        <p14:creationId xmlns:p14="http://schemas.microsoft.com/office/powerpoint/2010/main" val="2059851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9F23A-8B20-C3AC-8515-53D917EAA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95637E-D289-74A1-70FE-633D61E5E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04" y="413476"/>
            <a:ext cx="9812079" cy="553524"/>
          </a:xfrm>
        </p:spPr>
        <p:txBody>
          <a:bodyPr/>
          <a:lstStyle/>
          <a:p>
            <a:pPr algn="l"/>
            <a:r>
              <a:rPr lang="en-US" dirty="0"/>
              <a:t>Freshman Year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99CA6-991E-C2AF-8CA0-2211B10A379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253802" y="1669743"/>
            <a:ext cx="1633537" cy="260350"/>
          </a:xfrm>
        </p:spPr>
        <p:txBody>
          <a:bodyPr/>
          <a:lstStyle/>
          <a:p>
            <a:r>
              <a:rPr lang="en-US"/>
              <a:t>Fall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A61979D-E976-7B1A-E41F-F92D6688055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952992" y="1669743"/>
            <a:ext cx="1633537" cy="260350"/>
          </a:xfrm>
        </p:spPr>
        <p:txBody>
          <a:bodyPr/>
          <a:lstStyle/>
          <a:p>
            <a:r>
              <a:rPr lang="en-US"/>
              <a:t>January Term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DF2DD6-B8D3-D704-82FC-F912B2DF701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444912" y="1669743"/>
            <a:ext cx="1633537" cy="260350"/>
          </a:xfrm>
        </p:spPr>
        <p:txBody>
          <a:bodyPr/>
          <a:lstStyle/>
          <a:p>
            <a:r>
              <a:rPr lang="en-US"/>
              <a:t>Spring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43154F7-CFF4-BF15-7C85-358C1B3F42D9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0453288" y="1696667"/>
            <a:ext cx="1633537" cy="260350"/>
          </a:xfrm>
        </p:spPr>
        <p:txBody>
          <a:bodyPr/>
          <a:lstStyle/>
          <a:p>
            <a:r>
              <a:rPr lang="en-US"/>
              <a:t>Summer</a:t>
            </a:r>
          </a:p>
        </p:txBody>
      </p:sp>
      <p:pic>
        <p:nvPicPr>
          <p:cNvPr id="17" name="Picture Placeholder 16" descr="Maple Leaf with solid fill">
            <a:extLst>
              <a:ext uri="{FF2B5EF4-FFF2-40B4-BE49-F238E27FC236}">
                <a16:creationId xmlns:a16="http://schemas.microsoft.com/office/drawing/2014/main" id="{DB03DF58-D813-12BA-B88E-8C386D10B93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76" b="3476"/>
          <a:stretch>
            <a:fillRect/>
          </a:stretch>
        </p:blipFill>
        <p:spPr>
          <a:xfrm>
            <a:off x="4240740" y="963362"/>
            <a:ext cx="593138" cy="553524"/>
          </a:xfrm>
        </p:spPr>
      </p:pic>
      <p:pic>
        <p:nvPicPr>
          <p:cNvPr id="21" name="Picture Placeholder 20" descr="Flowers in pot with solid fill">
            <a:extLst>
              <a:ext uri="{FF2B5EF4-FFF2-40B4-BE49-F238E27FC236}">
                <a16:creationId xmlns:a16="http://schemas.microsoft.com/office/drawing/2014/main" id="{7890B50A-3EEA-2DA0-A022-0FA12F5BB28E}"/>
              </a:ext>
            </a:extLst>
          </p:cNvPr>
          <p:cNvPicPr>
            <a:picLocks noGrp="1" noChangeAspect="1"/>
          </p:cNvPicPr>
          <p:nvPr>
            <p:ph type="pic" idx="40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476" b="3476"/>
          <a:stretch>
            <a:fillRect/>
          </a:stretch>
        </p:blipFill>
        <p:spPr>
          <a:xfrm>
            <a:off x="8475392" y="951330"/>
            <a:ext cx="593138" cy="553524"/>
          </a:xfrm>
        </p:spPr>
      </p:pic>
      <p:pic>
        <p:nvPicPr>
          <p:cNvPr id="23" name="Picture Placeholder 22" descr="Dim (Medium Sun) with solid fill">
            <a:extLst>
              <a:ext uri="{FF2B5EF4-FFF2-40B4-BE49-F238E27FC236}">
                <a16:creationId xmlns:a16="http://schemas.microsoft.com/office/drawing/2014/main" id="{FF2229C5-1193-F89C-CF74-0AD8E2447A7A}"/>
              </a:ext>
            </a:extLst>
          </p:cNvPr>
          <p:cNvPicPr>
            <a:picLocks noGrp="1" noChangeAspect="1"/>
          </p:cNvPicPr>
          <p:nvPr>
            <p:ph type="pic" idx="4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476" b="3476"/>
          <a:stretch>
            <a:fillRect/>
          </a:stretch>
        </p:blipFill>
        <p:spPr>
          <a:xfrm>
            <a:off x="10614394" y="987426"/>
            <a:ext cx="593138" cy="553524"/>
          </a:xfr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0A9A7DD7-9389-504F-EEA2-0BB33CD5445F}"/>
              </a:ext>
            </a:extLst>
          </p:cNvPr>
          <p:cNvSpPr/>
          <p:nvPr/>
        </p:nvSpPr>
        <p:spPr>
          <a:xfrm>
            <a:off x="435419" y="2148653"/>
            <a:ext cx="2859323" cy="830997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55EAC7A-5F7E-8746-45D2-B0488BD6E495}"/>
              </a:ext>
            </a:extLst>
          </p:cNvPr>
          <p:cNvSpPr txBox="1"/>
          <p:nvPr/>
        </p:nvSpPr>
        <p:spPr>
          <a:xfrm>
            <a:off x="159656" y="2390915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  <a:latin typeface="Helvetica" pitchFamily="2" charset="0"/>
              </a:rPr>
              <a:t>ACADEMIC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E0335FA8-FDDE-53DF-0010-B526889393EE}"/>
              </a:ext>
            </a:extLst>
          </p:cNvPr>
          <p:cNvSpPr/>
          <p:nvPr/>
        </p:nvSpPr>
        <p:spPr>
          <a:xfrm>
            <a:off x="442678" y="3116943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C74A96D-BBDA-0EA6-0DB0-354BF89D6360}"/>
              </a:ext>
            </a:extLst>
          </p:cNvPr>
          <p:cNvSpPr txBox="1"/>
          <p:nvPr/>
        </p:nvSpPr>
        <p:spPr>
          <a:xfrm>
            <a:off x="166916" y="3370616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B0F0"/>
                </a:solidFill>
                <a:latin typeface="Helvetica" pitchFamily="2" charset="0"/>
              </a:rPr>
              <a:t>ADVISING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8CB54192-BCA1-3D13-7B7C-6AF8CF63095F}"/>
              </a:ext>
            </a:extLst>
          </p:cNvPr>
          <p:cNvSpPr/>
          <p:nvPr/>
        </p:nvSpPr>
        <p:spPr>
          <a:xfrm>
            <a:off x="442678" y="50473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CD5679-4634-E0C5-4CA3-622AA7A6FD01}"/>
              </a:ext>
            </a:extLst>
          </p:cNvPr>
          <p:cNvSpPr txBox="1"/>
          <p:nvPr/>
        </p:nvSpPr>
        <p:spPr>
          <a:xfrm>
            <a:off x="166916" y="5170392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WORK &amp; </a:t>
            </a:r>
          </a:p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EXTRA CURRICULAR</a:t>
            </a:r>
          </a:p>
        </p:txBody>
      </p:sp>
      <p:pic>
        <p:nvPicPr>
          <p:cNvPr id="52" name="Graphic 51" descr="Snowflake with solid fill">
            <a:extLst>
              <a:ext uri="{FF2B5EF4-FFF2-40B4-BE49-F238E27FC236}">
                <a16:creationId xmlns:a16="http://schemas.microsoft.com/office/drawing/2014/main" id="{225BFF39-1478-C453-86CF-60AAEFADC5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374" y="805010"/>
            <a:ext cx="833528" cy="833528"/>
          </a:xfrm>
          <a:prstGeom prst="rect">
            <a:avLst/>
          </a:prstGeom>
        </p:spPr>
      </p:pic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C1CB86C9-8704-52AF-EA02-D541D62C0B09}"/>
              </a:ext>
            </a:extLst>
          </p:cNvPr>
          <p:cNvSpPr/>
          <p:nvPr/>
        </p:nvSpPr>
        <p:spPr>
          <a:xfrm>
            <a:off x="435420" y="40821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22D4925-7AE6-C895-9600-4DCED5942E7D}"/>
              </a:ext>
            </a:extLst>
          </p:cNvPr>
          <p:cNvSpPr txBox="1"/>
          <p:nvPr/>
        </p:nvSpPr>
        <p:spPr>
          <a:xfrm>
            <a:off x="159658" y="4205194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HIGH-IMPACT </a:t>
            </a:r>
          </a:p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EXPERIENCE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1FA205-BE93-0F71-FC38-8B8CB497B19F}"/>
              </a:ext>
            </a:extLst>
          </p:cNvPr>
          <p:cNvSpPr txBox="1"/>
          <p:nvPr/>
        </p:nvSpPr>
        <p:spPr>
          <a:xfrm>
            <a:off x="3628571" y="2201736"/>
            <a:ext cx="1756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17 Credits</a:t>
            </a:r>
          </a:p>
          <a:p>
            <a:pPr algn="ctr"/>
            <a:r>
              <a:rPr lang="en-US" sz="1200" dirty="0"/>
              <a:t>Declare Political Science Major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EC5661-E775-8E60-02DF-A158888C27F0}"/>
              </a:ext>
            </a:extLst>
          </p:cNvPr>
          <p:cNvSpPr txBox="1"/>
          <p:nvPr/>
        </p:nvSpPr>
        <p:spPr>
          <a:xfrm>
            <a:off x="5798460" y="2208995"/>
            <a:ext cx="1756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dirty="0"/>
          </a:p>
          <a:p>
            <a:pPr algn="ctr"/>
            <a:r>
              <a:rPr lang="en-US" sz="1200" dirty="0"/>
              <a:t>School Ski Trip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8D5FC4-8334-B1DC-934E-359C7AB8FD1D}"/>
              </a:ext>
            </a:extLst>
          </p:cNvPr>
          <p:cNvSpPr txBox="1"/>
          <p:nvPr/>
        </p:nvSpPr>
        <p:spPr>
          <a:xfrm>
            <a:off x="7830460" y="2199446"/>
            <a:ext cx="1923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16 Credits</a:t>
            </a:r>
          </a:p>
          <a:p>
            <a:pPr algn="ctr"/>
            <a:r>
              <a:rPr lang="en-US" sz="1200"/>
              <a:t>Declare Dual Major in Justice Studies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90A7C0-AFC2-B888-9A87-AE8D8CBB176B}"/>
              </a:ext>
            </a:extLst>
          </p:cNvPr>
          <p:cNvSpPr txBox="1"/>
          <p:nvPr/>
        </p:nvSpPr>
        <p:spPr>
          <a:xfrm>
            <a:off x="10080938" y="5237412"/>
            <a:ext cx="1756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Full-Time Job </a:t>
            </a:r>
          </a:p>
          <a:p>
            <a:pPr algn="ctr"/>
            <a:r>
              <a:rPr lang="en-US" sz="1200" dirty="0"/>
              <a:t>at Home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9E2464-BDB2-A381-F2F4-FCDCC4897465}"/>
              </a:ext>
            </a:extLst>
          </p:cNvPr>
          <p:cNvSpPr txBox="1"/>
          <p:nvPr/>
        </p:nvSpPr>
        <p:spPr>
          <a:xfrm>
            <a:off x="3360064" y="3217322"/>
            <a:ext cx="2288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Meet with advisor to discuss spring courses and student opportunities to consider </a:t>
            </a:r>
            <a:endParaRPr lang="en-US" sz="12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9CDDBB-D40A-8C7D-FB2F-1579494245DC}"/>
              </a:ext>
            </a:extLst>
          </p:cNvPr>
          <p:cNvSpPr txBox="1"/>
          <p:nvPr/>
        </p:nvSpPr>
        <p:spPr>
          <a:xfrm>
            <a:off x="7651342" y="3225342"/>
            <a:ext cx="22887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Meet with study abroad advisor</a:t>
            </a:r>
          </a:p>
          <a:p>
            <a:pPr algn="ctr"/>
            <a:endParaRPr lang="en-US" sz="600" dirty="0"/>
          </a:p>
          <a:p>
            <a:pPr algn="ctr"/>
            <a:r>
              <a:rPr lang="en-US" sz="1200" dirty="0"/>
              <a:t>Meet with advisor to discuss courses for next fall </a:t>
            </a:r>
          </a:p>
        </p:txBody>
      </p:sp>
    </p:spTree>
    <p:extLst>
      <p:ext uri="{BB962C8B-B14F-4D97-AF65-F5344CB8AC3E}">
        <p14:creationId xmlns:p14="http://schemas.microsoft.com/office/powerpoint/2010/main" val="404861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DC2BC-D51B-F6EE-C7A4-8789411F6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3477BE-5532-9617-EF11-F3799ADEC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04" y="413476"/>
            <a:ext cx="9812079" cy="553524"/>
          </a:xfrm>
        </p:spPr>
        <p:txBody>
          <a:bodyPr/>
          <a:lstStyle/>
          <a:p>
            <a:pPr algn="l"/>
            <a:r>
              <a:rPr lang="en-US" dirty="0"/>
              <a:t>Sophomore Year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0E742C-C4AD-A1FD-3B9E-F7E329D88B3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253802" y="1669743"/>
            <a:ext cx="1633537" cy="260350"/>
          </a:xfrm>
        </p:spPr>
        <p:txBody>
          <a:bodyPr/>
          <a:lstStyle/>
          <a:p>
            <a:r>
              <a:rPr lang="en-US"/>
              <a:t>Fall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589895-CE07-5A51-C738-F89876B1B9C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952992" y="1669743"/>
            <a:ext cx="1633537" cy="260350"/>
          </a:xfrm>
        </p:spPr>
        <p:txBody>
          <a:bodyPr/>
          <a:lstStyle/>
          <a:p>
            <a:r>
              <a:rPr lang="en-US"/>
              <a:t>January Term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51F9D6E-85AF-EE83-FBDA-786D797A6CF9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444912" y="1669743"/>
            <a:ext cx="1633537" cy="260350"/>
          </a:xfrm>
        </p:spPr>
        <p:txBody>
          <a:bodyPr/>
          <a:lstStyle/>
          <a:p>
            <a:r>
              <a:rPr lang="en-US"/>
              <a:t>Spring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693CC5-289A-3642-1881-7F7F2634167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0453288" y="1696667"/>
            <a:ext cx="1633537" cy="260350"/>
          </a:xfrm>
        </p:spPr>
        <p:txBody>
          <a:bodyPr/>
          <a:lstStyle/>
          <a:p>
            <a:r>
              <a:rPr lang="en-US"/>
              <a:t>Summer</a:t>
            </a:r>
          </a:p>
        </p:txBody>
      </p:sp>
      <p:pic>
        <p:nvPicPr>
          <p:cNvPr id="17" name="Picture Placeholder 16" descr="Maple Leaf with solid fill">
            <a:extLst>
              <a:ext uri="{FF2B5EF4-FFF2-40B4-BE49-F238E27FC236}">
                <a16:creationId xmlns:a16="http://schemas.microsoft.com/office/drawing/2014/main" id="{16606A34-5860-4F5D-2D74-BFE291C206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76" b="3476"/>
          <a:stretch>
            <a:fillRect/>
          </a:stretch>
        </p:blipFill>
        <p:spPr>
          <a:xfrm>
            <a:off x="4240740" y="963362"/>
            <a:ext cx="593138" cy="553524"/>
          </a:xfrm>
        </p:spPr>
      </p:pic>
      <p:pic>
        <p:nvPicPr>
          <p:cNvPr id="21" name="Picture Placeholder 20" descr="Flowers in pot with solid fill">
            <a:extLst>
              <a:ext uri="{FF2B5EF4-FFF2-40B4-BE49-F238E27FC236}">
                <a16:creationId xmlns:a16="http://schemas.microsoft.com/office/drawing/2014/main" id="{61C2EDF2-275F-8E62-76F2-6A408F29D329}"/>
              </a:ext>
            </a:extLst>
          </p:cNvPr>
          <p:cNvPicPr>
            <a:picLocks noGrp="1" noChangeAspect="1"/>
          </p:cNvPicPr>
          <p:nvPr>
            <p:ph type="pic" idx="40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476" b="3476"/>
          <a:stretch>
            <a:fillRect/>
          </a:stretch>
        </p:blipFill>
        <p:spPr>
          <a:xfrm>
            <a:off x="8475392" y="951330"/>
            <a:ext cx="593138" cy="553524"/>
          </a:xfrm>
        </p:spPr>
      </p:pic>
      <p:pic>
        <p:nvPicPr>
          <p:cNvPr id="23" name="Picture Placeholder 22" descr="Dim (Medium Sun) with solid fill">
            <a:extLst>
              <a:ext uri="{FF2B5EF4-FFF2-40B4-BE49-F238E27FC236}">
                <a16:creationId xmlns:a16="http://schemas.microsoft.com/office/drawing/2014/main" id="{72D92630-4722-E30B-FE6D-E635ED92BBC2}"/>
              </a:ext>
            </a:extLst>
          </p:cNvPr>
          <p:cNvPicPr>
            <a:picLocks noGrp="1" noChangeAspect="1"/>
          </p:cNvPicPr>
          <p:nvPr>
            <p:ph type="pic" idx="4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476" b="3476"/>
          <a:stretch>
            <a:fillRect/>
          </a:stretch>
        </p:blipFill>
        <p:spPr>
          <a:xfrm>
            <a:off x="10614394" y="987426"/>
            <a:ext cx="593138" cy="553524"/>
          </a:xfr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D2D42BA2-632A-E782-D290-EAAFE72748D4}"/>
              </a:ext>
            </a:extLst>
          </p:cNvPr>
          <p:cNvSpPr/>
          <p:nvPr/>
        </p:nvSpPr>
        <p:spPr>
          <a:xfrm>
            <a:off x="435419" y="2148653"/>
            <a:ext cx="2859323" cy="830997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389D73-61B3-ACF7-C5D5-4B9F4E760109}"/>
              </a:ext>
            </a:extLst>
          </p:cNvPr>
          <p:cNvSpPr txBox="1"/>
          <p:nvPr/>
        </p:nvSpPr>
        <p:spPr>
          <a:xfrm>
            <a:off x="159656" y="2390915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  <a:latin typeface="Helvetica" pitchFamily="2" charset="0"/>
              </a:rPr>
              <a:t>ACADEMIC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DCFF0CCA-6D21-AA4A-9FDE-B75AF97FB3AD}"/>
              </a:ext>
            </a:extLst>
          </p:cNvPr>
          <p:cNvSpPr/>
          <p:nvPr/>
        </p:nvSpPr>
        <p:spPr>
          <a:xfrm>
            <a:off x="442678" y="3116943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FB83088-04CE-9114-D6F0-008F4849F57F}"/>
              </a:ext>
            </a:extLst>
          </p:cNvPr>
          <p:cNvSpPr txBox="1"/>
          <p:nvPr/>
        </p:nvSpPr>
        <p:spPr>
          <a:xfrm>
            <a:off x="166916" y="3370616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B0F0"/>
                </a:solidFill>
                <a:latin typeface="Helvetica" pitchFamily="2" charset="0"/>
              </a:rPr>
              <a:t>ADVISING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D51C8928-DABC-DEDB-365E-00899723F1F9}"/>
              </a:ext>
            </a:extLst>
          </p:cNvPr>
          <p:cNvSpPr/>
          <p:nvPr/>
        </p:nvSpPr>
        <p:spPr>
          <a:xfrm>
            <a:off x="442678" y="50473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8A96493-A291-D3AD-EE9B-E241F4853F69}"/>
              </a:ext>
            </a:extLst>
          </p:cNvPr>
          <p:cNvSpPr txBox="1"/>
          <p:nvPr/>
        </p:nvSpPr>
        <p:spPr>
          <a:xfrm>
            <a:off x="166916" y="5170392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WORK &amp; </a:t>
            </a:r>
          </a:p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EXTRA CURRICULAR</a:t>
            </a:r>
          </a:p>
        </p:txBody>
      </p:sp>
      <p:pic>
        <p:nvPicPr>
          <p:cNvPr id="52" name="Graphic 51" descr="Snowflake with solid fill">
            <a:extLst>
              <a:ext uri="{FF2B5EF4-FFF2-40B4-BE49-F238E27FC236}">
                <a16:creationId xmlns:a16="http://schemas.microsoft.com/office/drawing/2014/main" id="{CC30FB50-15E4-BA5E-E44D-B5A59C1887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374" y="805010"/>
            <a:ext cx="833528" cy="833528"/>
          </a:xfrm>
          <a:prstGeom prst="rect">
            <a:avLst/>
          </a:prstGeom>
        </p:spPr>
      </p:pic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94568EB2-C392-06DD-802A-A1F44CC18671}"/>
              </a:ext>
            </a:extLst>
          </p:cNvPr>
          <p:cNvSpPr/>
          <p:nvPr/>
        </p:nvSpPr>
        <p:spPr>
          <a:xfrm>
            <a:off x="435420" y="40821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4180790-C5BC-E417-A3D5-BF90E8DA390F}"/>
              </a:ext>
            </a:extLst>
          </p:cNvPr>
          <p:cNvSpPr txBox="1"/>
          <p:nvPr/>
        </p:nvSpPr>
        <p:spPr>
          <a:xfrm>
            <a:off x="159658" y="4205194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HIGH-IMPACT </a:t>
            </a:r>
          </a:p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EXPERIENCE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D8DC40-F9A9-DE52-67DC-3A488AC4088C}"/>
              </a:ext>
            </a:extLst>
          </p:cNvPr>
          <p:cNvSpPr txBox="1"/>
          <p:nvPr/>
        </p:nvSpPr>
        <p:spPr>
          <a:xfrm>
            <a:off x="3628571" y="2396318"/>
            <a:ext cx="1756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16 Credits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2CE0D9-D966-BDDB-36BE-311B7A71F39B}"/>
              </a:ext>
            </a:extLst>
          </p:cNvPr>
          <p:cNvSpPr txBox="1"/>
          <p:nvPr/>
        </p:nvSpPr>
        <p:spPr>
          <a:xfrm>
            <a:off x="5798460" y="2195009"/>
            <a:ext cx="1756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4 Credits:</a:t>
            </a:r>
          </a:p>
          <a:p>
            <a:pPr algn="ctr"/>
            <a:r>
              <a:rPr lang="en-US" sz="1200" dirty="0"/>
              <a:t>Discovery course: asynchronous online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2228015-6E03-8A88-563A-C3259FBF40FF}"/>
              </a:ext>
            </a:extLst>
          </p:cNvPr>
          <p:cNvSpPr txBox="1"/>
          <p:nvPr/>
        </p:nvSpPr>
        <p:spPr>
          <a:xfrm>
            <a:off x="7830460" y="2357815"/>
            <a:ext cx="19231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18 Credits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0E01A2-3E12-B61A-EE18-5C0347EBFE07}"/>
              </a:ext>
            </a:extLst>
          </p:cNvPr>
          <p:cNvSpPr txBox="1"/>
          <p:nvPr/>
        </p:nvSpPr>
        <p:spPr>
          <a:xfrm>
            <a:off x="10080938" y="5437389"/>
            <a:ext cx="1756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Paid internship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2D94E2-1A7F-638D-6EC5-94560557AA94}"/>
              </a:ext>
            </a:extLst>
          </p:cNvPr>
          <p:cNvSpPr txBox="1"/>
          <p:nvPr/>
        </p:nvSpPr>
        <p:spPr>
          <a:xfrm>
            <a:off x="3360064" y="3101373"/>
            <a:ext cx="2288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Meet with advisor to discuss spring courses</a:t>
            </a:r>
          </a:p>
          <a:p>
            <a:pPr algn="ctr"/>
            <a:endParaRPr lang="en-US" sz="500" dirty="0"/>
          </a:p>
          <a:p>
            <a:pPr algn="ctr"/>
            <a:r>
              <a:rPr lang="en-US" sz="1200" dirty="0"/>
              <a:t>Sign up for pre-internship advising </a:t>
            </a:r>
            <a:endParaRPr lang="en-US" sz="12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123C76-5E12-6CFB-DCFD-78EDE63CD567}"/>
              </a:ext>
            </a:extLst>
          </p:cNvPr>
          <p:cNvSpPr txBox="1"/>
          <p:nvPr/>
        </p:nvSpPr>
        <p:spPr>
          <a:xfrm>
            <a:off x="7651342" y="3251262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Meet with advisor to discuss courses for next fall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C2DD52-3A93-F5F0-682A-314D3F4C07CB}"/>
              </a:ext>
            </a:extLst>
          </p:cNvPr>
          <p:cNvSpPr txBox="1"/>
          <p:nvPr/>
        </p:nvSpPr>
        <p:spPr>
          <a:xfrm>
            <a:off x="3368084" y="4283659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Attend UNH career &amp; internship fair</a:t>
            </a:r>
            <a:endParaRPr lang="en-US" sz="12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BDB631-1920-9A51-79B5-717DEAA2C8D3}"/>
              </a:ext>
            </a:extLst>
          </p:cNvPr>
          <p:cNvSpPr txBox="1"/>
          <p:nvPr/>
        </p:nvSpPr>
        <p:spPr>
          <a:xfrm>
            <a:off x="3388136" y="5308859"/>
            <a:ext cx="2288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Attend Hall council meeting</a:t>
            </a:r>
            <a:endParaRPr lang="en-US" sz="1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63B410-BA5D-8E07-8F07-78CC7A4FE198}"/>
              </a:ext>
            </a:extLst>
          </p:cNvPr>
          <p:cNvSpPr txBox="1"/>
          <p:nvPr/>
        </p:nvSpPr>
        <p:spPr>
          <a:xfrm>
            <a:off x="7635291" y="4261535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/>
              <a:t>Attend UNH career &amp; internship fair</a:t>
            </a:r>
            <a:endParaRPr lang="en-US" sz="1200" b="1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790064-5A40-6641-E8C0-DF8E832EE56C}"/>
              </a:ext>
            </a:extLst>
          </p:cNvPr>
          <p:cNvSpPr txBox="1"/>
          <p:nvPr/>
        </p:nvSpPr>
        <p:spPr>
          <a:xfrm>
            <a:off x="7555078" y="4995994"/>
            <a:ext cx="241757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Apply to the Internship Opportunity Fund</a:t>
            </a:r>
          </a:p>
          <a:p>
            <a:pPr algn="ctr"/>
            <a:endParaRPr lang="en-US" sz="400" dirty="0"/>
          </a:p>
          <a:p>
            <a:pPr algn="ctr"/>
            <a:r>
              <a:rPr lang="en-US" sz="1200" dirty="0"/>
              <a:t>Submit applications and interview for summer internship</a:t>
            </a:r>
          </a:p>
          <a:p>
            <a:pPr algn="ctr"/>
            <a:endParaRPr lang="en-US" sz="400" dirty="0"/>
          </a:p>
          <a:p>
            <a:pPr algn="ctr"/>
            <a:r>
              <a:rPr lang="en-US" sz="1200" dirty="0"/>
              <a:t>Apply to be a RA for junior year 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665061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3788D-9D09-BAC1-820E-51B75FD96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9F855C-017D-E9EC-D255-A0E8408EB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04" y="413476"/>
            <a:ext cx="9812079" cy="553524"/>
          </a:xfrm>
        </p:spPr>
        <p:txBody>
          <a:bodyPr/>
          <a:lstStyle/>
          <a:p>
            <a:pPr algn="l"/>
            <a:r>
              <a:rPr lang="en-US"/>
              <a:t>Junior Year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B5A6F-B28D-65D7-5A97-FAA63255866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253802" y="1669743"/>
            <a:ext cx="1633537" cy="260350"/>
          </a:xfrm>
        </p:spPr>
        <p:txBody>
          <a:bodyPr/>
          <a:lstStyle/>
          <a:p>
            <a:r>
              <a:rPr lang="en-US"/>
              <a:t>Fall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EF84AB2-833C-2A9F-A97C-EE749EADF6D7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952992" y="1669743"/>
            <a:ext cx="1633537" cy="260350"/>
          </a:xfrm>
        </p:spPr>
        <p:txBody>
          <a:bodyPr/>
          <a:lstStyle/>
          <a:p>
            <a:r>
              <a:rPr lang="en-US"/>
              <a:t>January Term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0F38409-4949-A738-4B5C-EF88C6ED35A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444912" y="1669743"/>
            <a:ext cx="1633537" cy="260350"/>
          </a:xfrm>
        </p:spPr>
        <p:txBody>
          <a:bodyPr/>
          <a:lstStyle/>
          <a:p>
            <a:r>
              <a:rPr lang="en-US"/>
              <a:t>Spring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C7113CB-3992-F82B-B171-5766C58DDEC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0453288" y="1696667"/>
            <a:ext cx="1633537" cy="260350"/>
          </a:xfrm>
        </p:spPr>
        <p:txBody>
          <a:bodyPr/>
          <a:lstStyle/>
          <a:p>
            <a:r>
              <a:rPr lang="en-US"/>
              <a:t>Summer</a:t>
            </a:r>
          </a:p>
        </p:txBody>
      </p:sp>
      <p:pic>
        <p:nvPicPr>
          <p:cNvPr id="17" name="Picture Placeholder 16" descr="Maple Leaf with solid fill">
            <a:extLst>
              <a:ext uri="{FF2B5EF4-FFF2-40B4-BE49-F238E27FC236}">
                <a16:creationId xmlns:a16="http://schemas.microsoft.com/office/drawing/2014/main" id="{592EDC83-5221-3EC4-CFF6-60CC3FF6626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76" b="3476"/>
          <a:stretch>
            <a:fillRect/>
          </a:stretch>
        </p:blipFill>
        <p:spPr>
          <a:xfrm>
            <a:off x="4240740" y="963362"/>
            <a:ext cx="593138" cy="553524"/>
          </a:xfrm>
        </p:spPr>
      </p:pic>
      <p:pic>
        <p:nvPicPr>
          <p:cNvPr id="21" name="Picture Placeholder 20" descr="Flowers in pot with solid fill">
            <a:extLst>
              <a:ext uri="{FF2B5EF4-FFF2-40B4-BE49-F238E27FC236}">
                <a16:creationId xmlns:a16="http://schemas.microsoft.com/office/drawing/2014/main" id="{F2A64BAB-0EAB-A70F-A151-957A6CF5CB5A}"/>
              </a:ext>
            </a:extLst>
          </p:cNvPr>
          <p:cNvPicPr>
            <a:picLocks noGrp="1" noChangeAspect="1"/>
          </p:cNvPicPr>
          <p:nvPr>
            <p:ph type="pic" idx="40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476" b="3476"/>
          <a:stretch>
            <a:fillRect/>
          </a:stretch>
        </p:blipFill>
        <p:spPr>
          <a:xfrm>
            <a:off x="8475392" y="951330"/>
            <a:ext cx="593138" cy="553524"/>
          </a:xfrm>
        </p:spPr>
      </p:pic>
      <p:pic>
        <p:nvPicPr>
          <p:cNvPr id="23" name="Picture Placeholder 22" descr="Dim (Medium Sun) with solid fill">
            <a:extLst>
              <a:ext uri="{FF2B5EF4-FFF2-40B4-BE49-F238E27FC236}">
                <a16:creationId xmlns:a16="http://schemas.microsoft.com/office/drawing/2014/main" id="{979FFA73-361C-986D-4417-2214C232AD14}"/>
              </a:ext>
            </a:extLst>
          </p:cNvPr>
          <p:cNvPicPr>
            <a:picLocks noGrp="1" noChangeAspect="1"/>
          </p:cNvPicPr>
          <p:nvPr>
            <p:ph type="pic" idx="4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476" b="3476"/>
          <a:stretch>
            <a:fillRect/>
          </a:stretch>
        </p:blipFill>
        <p:spPr>
          <a:xfrm>
            <a:off x="10614394" y="987426"/>
            <a:ext cx="593138" cy="553524"/>
          </a:xfr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926D3E08-8AC1-5074-5EE0-DB2159CD568B}"/>
              </a:ext>
            </a:extLst>
          </p:cNvPr>
          <p:cNvSpPr/>
          <p:nvPr/>
        </p:nvSpPr>
        <p:spPr>
          <a:xfrm>
            <a:off x="435419" y="2148653"/>
            <a:ext cx="2859323" cy="830997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A6B92F-6E08-84CF-65DC-B97968AC1AE3}"/>
              </a:ext>
            </a:extLst>
          </p:cNvPr>
          <p:cNvSpPr txBox="1"/>
          <p:nvPr/>
        </p:nvSpPr>
        <p:spPr>
          <a:xfrm>
            <a:off x="159656" y="2390915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  <a:latin typeface="Helvetica" pitchFamily="2" charset="0"/>
              </a:rPr>
              <a:t>ACADEMIC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CBFDC9DB-33B9-1D2D-250C-13F3CB5BAB6C}"/>
              </a:ext>
            </a:extLst>
          </p:cNvPr>
          <p:cNvSpPr/>
          <p:nvPr/>
        </p:nvSpPr>
        <p:spPr>
          <a:xfrm>
            <a:off x="442678" y="3116943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8FFB18-34B6-BDCE-8879-374ECB763031}"/>
              </a:ext>
            </a:extLst>
          </p:cNvPr>
          <p:cNvSpPr txBox="1"/>
          <p:nvPr/>
        </p:nvSpPr>
        <p:spPr>
          <a:xfrm>
            <a:off x="166916" y="3370616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B0F0"/>
                </a:solidFill>
                <a:latin typeface="Helvetica" pitchFamily="2" charset="0"/>
              </a:rPr>
              <a:t>ADVISING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BF3F8CDF-23DD-F4E4-C75A-E7F2C1A26872}"/>
              </a:ext>
            </a:extLst>
          </p:cNvPr>
          <p:cNvSpPr/>
          <p:nvPr/>
        </p:nvSpPr>
        <p:spPr>
          <a:xfrm>
            <a:off x="442678" y="50473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298CE2C-C133-AAFF-A797-BDC954E35CA5}"/>
              </a:ext>
            </a:extLst>
          </p:cNvPr>
          <p:cNvSpPr txBox="1"/>
          <p:nvPr/>
        </p:nvSpPr>
        <p:spPr>
          <a:xfrm>
            <a:off x="166916" y="5170392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WORK &amp; </a:t>
            </a:r>
          </a:p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EXTRA CURRICULAR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098CD07-3848-92C3-DB7A-CA85E213074A}"/>
              </a:ext>
            </a:extLst>
          </p:cNvPr>
          <p:cNvSpPr txBox="1"/>
          <p:nvPr/>
        </p:nvSpPr>
        <p:spPr>
          <a:xfrm>
            <a:off x="3628571" y="2388709"/>
            <a:ext cx="1756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17 Credits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0ED39F6-04D9-BCD5-7BCB-28419E3FB554}"/>
              </a:ext>
            </a:extLst>
          </p:cNvPr>
          <p:cNvSpPr txBox="1"/>
          <p:nvPr/>
        </p:nvSpPr>
        <p:spPr>
          <a:xfrm>
            <a:off x="5798460" y="2190836"/>
            <a:ext cx="1756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4 Credits</a:t>
            </a:r>
          </a:p>
          <a:p>
            <a:pPr algn="ctr"/>
            <a:r>
              <a:rPr lang="en-US" sz="1200" dirty="0"/>
              <a:t>Short-term study abroad: faculty-led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EC7D57-11A3-B45D-3A7C-75D5BE80C00E}"/>
              </a:ext>
            </a:extLst>
          </p:cNvPr>
          <p:cNvSpPr txBox="1"/>
          <p:nvPr/>
        </p:nvSpPr>
        <p:spPr>
          <a:xfrm>
            <a:off x="7830460" y="2350207"/>
            <a:ext cx="19231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16 Credits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8E422CB-3840-C0B7-7647-E8C33F5FA2B4}"/>
              </a:ext>
            </a:extLst>
          </p:cNvPr>
          <p:cNvSpPr txBox="1"/>
          <p:nvPr/>
        </p:nvSpPr>
        <p:spPr>
          <a:xfrm>
            <a:off x="10080938" y="5285923"/>
            <a:ext cx="1756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Second paid internship</a:t>
            </a:r>
          </a:p>
        </p:txBody>
      </p:sp>
      <p:pic>
        <p:nvPicPr>
          <p:cNvPr id="52" name="Graphic 51" descr="Snowflake with solid fill">
            <a:extLst>
              <a:ext uri="{FF2B5EF4-FFF2-40B4-BE49-F238E27FC236}">
                <a16:creationId xmlns:a16="http://schemas.microsoft.com/office/drawing/2014/main" id="{25F81F9D-07EE-384F-7872-DE8CAA87AB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374" y="805010"/>
            <a:ext cx="833528" cy="833528"/>
          </a:xfrm>
          <a:prstGeom prst="rect">
            <a:avLst/>
          </a:prstGeom>
        </p:spPr>
      </p:pic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28B48B34-E912-7519-6394-2FDF0B4E42AD}"/>
              </a:ext>
            </a:extLst>
          </p:cNvPr>
          <p:cNvSpPr/>
          <p:nvPr/>
        </p:nvSpPr>
        <p:spPr>
          <a:xfrm>
            <a:off x="435420" y="40821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9F34C86-1F03-7BB2-297B-A85CA75039A3}"/>
              </a:ext>
            </a:extLst>
          </p:cNvPr>
          <p:cNvSpPr txBox="1"/>
          <p:nvPr/>
        </p:nvSpPr>
        <p:spPr>
          <a:xfrm>
            <a:off x="159658" y="4205194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HIGH-IMPACT </a:t>
            </a:r>
          </a:p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EXPERIENCE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103A60D-5E97-6F27-A740-227B7EC3256C}"/>
              </a:ext>
            </a:extLst>
          </p:cNvPr>
          <p:cNvSpPr txBox="1"/>
          <p:nvPr/>
        </p:nvSpPr>
        <p:spPr>
          <a:xfrm>
            <a:off x="3360064" y="3340067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Meet with advisor to discuss spring courses</a:t>
            </a:r>
            <a:endParaRPr lang="en-US" sz="12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E8BD4D-3C0D-D2CB-5340-621835295747}"/>
              </a:ext>
            </a:extLst>
          </p:cNvPr>
          <p:cNvSpPr txBox="1"/>
          <p:nvPr/>
        </p:nvSpPr>
        <p:spPr>
          <a:xfrm>
            <a:off x="7651342" y="3209305"/>
            <a:ext cx="2288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Meet with advisors and review degree audit for both majors to be sure on track for graduation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94F277-AB6D-BB97-E7ED-B38A0E08F1E0}"/>
              </a:ext>
            </a:extLst>
          </p:cNvPr>
          <p:cNvSpPr txBox="1"/>
          <p:nvPr/>
        </p:nvSpPr>
        <p:spPr>
          <a:xfrm>
            <a:off x="3368084" y="4298463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Apply for study-abroad scholarships</a:t>
            </a:r>
            <a:endParaRPr lang="en-US" sz="12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84E110-9737-A27A-C1A7-14367BDED593}"/>
              </a:ext>
            </a:extLst>
          </p:cNvPr>
          <p:cNvSpPr txBox="1"/>
          <p:nvPr/>
        </p:nvSpPr>
        <p:spPr>
          <a:xfrm>
            <a:off x="3388136" y="5256983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Resident Advisor: pays room &amp; board</a:t>
            </a:r>
            <a:endParaRPr lang="en-US" sz="1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2280D4-0B4F-C625-23D9-B2E4B1054DD3}"/>
              </a:ext>
            </a:extLst>
          </p:cNvPr>
          <p:cNvSpPr txBox="1"/>
          <p:nvPr/>
        </p:nvSpPr>
        <p:spPr>
          <a:xfrm>
            <a:off x="7635291" y="4231074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Attend UNH career &amp; internship fair</a:t>
            </a:r>
            <a:endParaRPr lang="en-US" sz="1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E32EFD-3AED-F7DF-3025-A457CA25D90A}"/>
              </a:ext>
            </a:extLst>
          </p:cNvPr>
          <p:cNvSpPr txBox="1"/>
          <p:nvPr/>
        </p:nvSpPr>
        <p:spPr>
          <a:xfrm>
            <a:off x="7555078" y="5161396"/>
            <a:ext cx="241757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Apply for second internship</a:t>
            </a:r>
          </a:p>
          <a:p>
            <a:pPr algn="ctr"/>
            <a:endParaRPr lang="en-US" sz="500" dirty="0"/>
          </a:p>
          <a:p>
            <a:pPr algn="ctr"/>
            <a:r>
              <a:rPr lang="en-US" sz="1200" dirty="0"/>
              <a:t>Apply to the Internship Opportunity Fund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073158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0C50F-F004-561F-FF7B-D4C1F8B0E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D35E80-8BA6-CB60-DECA-C6C49179A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704" y="413476"/>
            <a:ext cx="9812079" cy="553524"/>
          </a:xfrm>
        </p:spPr>
        <p:txBody>
          <a:bodyPr/>
          <a:lstStyle/>
          <a:p>
            <a:pPr algn="l"/>
            <a:r>
              <a:rPr lang="en-US"/>
              <a:t>Senior Year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1BFC40-391B-EC2A-2710-A0996139B7ED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253802" y="1669743"/>
            <a:ext cx="1633537" cy="260350"/>
          </a:xfrm>
        </p:spPr>
        <p:txBody>
          <a:bodyPr/>
          <a:lstStyle/>
          <a:p>
            <a:r>
              <a:rPr lang="en-US"/>
              <a:t>Fall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E27816-C3E0-79AA-EB35-2E33400B68E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952992" y="1669743"/>
            <a:ext cx="1633537" cy="260350"/>
          </a:xfrm>
        </p:spPr>
        <p:txBody>
          <a:bodyPr/>
          <a:lstStyle/>
          <a:p>
            <a:r>
              <a:rPr lang="en-US"/>
              <a:t>January Term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371323-F780-2B33-3BFD-20CDABAAB50C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444912" y="1669743"/>
            <a:ext cx="1633537" cy="260350"/>
          </a:xfrm>
        </p:spPr>
        <p:txBody>
          <a:bodyPr/>
          <a:lstStyle/>
          <a:p>
            <a:r>
              <a:rPr lang="en-US"/>
              <a:t>Spring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9C6C0F9-71A5-58D1-5DA9-74602984F59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0453288" y="1696667"/>
            <a:ext cx="1633537" cy="260350"/>
          </a:xfrm>
        </p:spPr>
        <p:txBody>
          <a:bodyPr/>
          <a:lstStyle/>
          <a:p>
            <a:r>
              <a:rPr lang="en-US"/>
              <a:t>Summer</a:t>
            </a:r>
          </a:p>
        </p:txBody>
      </p:sp>
      <p:pic>
        <p:nvPicPr>
          <p:cNvPr id="17" name="Picture Placeholder 16" descr="Maple Leaf with solid fill">
            <a:extLst>
              <a:ext uri="{FF2B5EF4-FFF2-40B4-BE49-F238E27FC236}">
                <a16:creationId xmlns:a16="http://schemas.microsoft.com/office/drawing/2014/main" id="{8693B0E5-4562-74C9-8A32-58D1607A2F6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76" b="3476"/>
          <a:stretch>
            <a:fillRect/>
          </a:stretch>
        </p:blipFill>
        <p:spPr>
          <a:xfrm>
            <a:off x="4240740" y="963362"/>
            <a:ext cx="593138" cy="553524"/>
          </a:xfrm>
        </p:spPr>
      </p:pic>
      <p:pic>
        <p:nvPicPr>
          <p:cNvPr id="21" name="Picture Placeholder 20" descr="Flowers in pot with solid fill">
            <a:extLst>
              <a:ext uri="{FF2B5EF4-FFF2-40B4-BE49-F238E27FC236}">
                <a16:creationId xmlns:a16="http://schemas.microsoft.com/office/drawing/2014/main" id="{F3AAA12E-F012-2427-8AAF-688336AB1FDC}"/>
              </a:ext>
            </a:extLst>
          </p:cNvPr>
          <p:cNvPicPr>
            <a:picLocks noGrp="1" noChangeAspect="1"/>
          </p:cNvPicPr>
          <p:nvPr>
            <p:ph type="pic" idx="40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476" b="3476"/>
          <a:stretch>
            <a:fillRect/>
          </a:stretch>
        </p:blipFill>
        <p:spPr>
          <a:xfrm>
            <a:off x="8475392" y="951330"/>
            <a:ext cx="593138" cy="553524"/>
          </a:xfrm>
        </p:spPr>
      </p:pic>
      <p:pic>
        <p:nvPicPr>
          <p:cNvPr id="23" name="Picture Placeholder 22" descr="Dim (Medium Sun) with solid fill">
            <a:extLst>
              <a:ext uri="{FF2B5EF4-FFF2-40B4-BE49-F238E27FC236}">
                <a16:creationId xmlns:a16="http://schemas.microsoft.com/office/drawing/2014/main" id="{DAC92C3A-044F-1771-2BA3-4B84ADB9D9B7}"/>
              </a:ext>
            </a:extLst>
          </p:cNvPr>
          <p:cNvPicPr>
            <a:picLocks noGrp="1" noChangeAspect="1"/>
          </p:cNvPicPr>
          <p:nvPr>
            <p:ph type="pic" idx="4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476" b="3476"/>
          <a:stretch>
            <a:fillRect/>
          </a:stretch>
        </p:blipFill>
        <p:spPr>
          <a:xfrm>
            <a:off x="10614394" y="987426"/>
            <a:ext cx="593138" cy="553524"/>
          </a:xfr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BC1ECA8E-9211-BEA6-67A4-0CD291D719D7}"/>
              </a:ext>
            </a:extLst>
          </p:cNvPr>
          <p:cNvSpPr/>
          <p:nvPr/>
        </p:nvSpPr>
        <p:spPr>
          <a:xfrm>
            <a:off x="435419" y="2148653"/>
            <a:ext cx="2859323" cy="830997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6D27A76-3486-531D-2689-92DB9386538B}"/>
              </a:ext>
            </a:extLst>
          </p:cNvPr>
          <p:cNvSpPr txBox="1"/>
          <p:nvPr/>
        </p:nvSpPr>
        <p:spPr>
          <a:xfrm>
            <a:off x="159656" y="2390915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1"/>
                </a:solidFill>
                <a:latin typeface="Helvetica" pitchFamily="2" charset="0"/>
              </a:rPr>
              <a:t>ACADEMIC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57E7678C-0243-7AB4-6468-A5F9D37F55C7}"/>
              </a:ext>
            </a:extLst>
          </p:cNvPr>
          <p:cNvSpPr/>
          <p:nvPr/>
        </p:nvSpPr>
        <p:spPr>
          <a:xfrm>
            <a:off x="442678" y="3116943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347B993-5888-56B3-9703-21533C7337F1}"/>
              </a:ext>
            </a:extLst>
          </p:cNvPr>
          <p:cNvSpPr txBox="1"/>
          <p:nvPr/>
        </p:nvSpPr>
        <p:spPr>
          <a:xfrm>
            <a:off x="166916" y="3370616"/>
            <a:ext cx="34253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00B0F0"/>
                </a:solidFill>
                <a:latin typeface="Helvetica" pitchFamily="2" charset="0"/>
              </a:rPr>
              <a:t>ADVISING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8D9FABEF-7E78-0844-4391-6481551B9941}"/>
              </a:ext>
            </a:extLst>
          </p:cNvPr>
          <p:cNvSpPr/>
          <p:nvPr/>
        </p:nvSpPr>
        <p:spPr>
          <a:xfrm>
            <a:off x="442678" y="50473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9BD7DA5-398E-3D7B-3951-61D3DD4E3381}"/>
              </a:ext>
            </a:extLst>
          </p:cNvPr>
          <p:cNvSpPr txBox="1"/>
          <p:nvPr/>
        </p:nvSpPr>
        <p:spPr>
          <a:xfrm>
            <a:off x="166916" y="5170392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WORK &amp; </a:t>
            </a:r>
          </a:p>
          <a:p>
            <a:pPr algn="ctr"/>
            <a:r>
              <a:rPr lang="en-US" sz="1600" b="1">
                <a:solidFill>
                  <a:srgbClr val="7030A0"/>
                </a:solidFill>
                <a:latin typeface="Helvetica" pitchFamily="2" charset="0"/>
              </a:rPr>
              <a:t>EXTRA CURRICULAR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2C24B8A-6F56-49BD-467B-8DF75CCD933B}"/>
              </a:ext>
            </a:extLst>
          </p:cNvPr>
          <p:cNvSpPr txBox="1"/>
          <p:nvPr/>
        </p:nvSpPr>
        <p:spPr>
          <a:xfrm>
            <a:off x="3628571" y="2369013"/>
            <a:ext cx="1756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12 Credits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3435A72-86C1-8294-E5ED-396456473288}"/>
              </a:ext>
            </a:extLst>
          </p:cNvPr>
          <p:cNvSpPr txBox="1"/>
          <p:nvPr/>
        </p:nvSpPr>
        <p:spPr>
          <a:xfrm>
            <a:off x="5798460" y="2180195"/>
            <a:ext cx="1756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Work on capstone paper; Finish job interviews / grad application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3ECBE4D-151D-8619-E57D-EB6F4D722D13}"/>
              </a:ext>
            </a:extLst>
          </p:cNvPr>
          <p:cNvSpPr txBox="1"/>
          <p:nvPr/>
        </p:nvSpPr>
        <p:spPr>
          <a:xfrm>
            <a:off x="7830460" y="2167549"/>
            <a:ext cx="1923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13 Credits</a:t>
            </a:r>
          </a:p>
          <a:p>
            <a:pPr algn="ctr"/>
            <a:r>
              <a:rPr lang="en-US" sz="1200" dirty="0"/>
              <a:t>Submit intent to graduate;</a:t>
            </a:r>
          </a:p>
          <a:p>
            <a:pPr algn="ctr"/>
            <a:r>
              <a:rPr lang="en-US" sz="1200" dirty="0"/>
              <a:t>Graduation!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D9B1462-8995-DCF9-75CC-C213CFE0E350}"/>
              </a:ext>
            </a:extLst>
          </p:cNvPr>
          <p:cNvSpPr txBox="1"/>
          <p:nvPr/>
        </p:nvSpPr>
        <p:spPr>
          <a:xfrm>
            <a:off x="10080938" y="2339888"/>
            <a:ext cx="1756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Graduated!</a:t>
            </a:r>
          </a:p>
        </p:txBody>
      </p:sp>
      <p:pic>
        <p:nvPicPr>
          <p:cNvPr id="52" name="Graphic 51" descr="Snowflake with solid fill">
            <a:extLst>
              <a:ext uri="{FF2B5EF4-FFF2-40B4-BE49-F238E27FC236}">
                <a16:creationId xmlns:a16="http://schemas.microsoft.com/office/drawing/2014/main" id="{09A6A4DD-1D4C-90B1-4A16-F853DD199A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72374" y="805010"/>
            <a:ext cx="833528" cy="833528"/>
          </a:xfrm>
          <a:prstGeom prst="rect">
            <a:avLst/>
          </a:prstGeom>
        </p:spPr>
      </p:pic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A993DB1B-34A2-6EDB-1C8C-CAF216EA2177}"/>
              </a:ext>
            </a:extLst>
          </p:cNvPr>
          <p:cNvSpPr/>
          <p:nvPr/>
        </p:nvSpPr>
        <p:spPr>
          <a:xfrm>
            <a:off x="435420" y="4082144"/>
            <a:ext cx="2862072" cy="832104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30634C0-2EB9-1D4D-70BF-D784ED0B86B7}"/>
              </a:ext>
            </a:extLst>
          </p:cNvPr>
          <p:cNvSpPr txBox="1"/>
          <p:nvPr/>
        </p:nvSpPr>
        <p:spPr>
          <a:xfrm>
            <a:off x="159658" y="4205194"/>
            <a:ext cx="342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HIGH-IMPACT </a:t>
            </a:r>
          </a:p>
          <a:p>
            <a:pPr algn="ctr"/>
            <a:r>
              <a:rPr lang="en-US" sz="1600" b="1">
                <a:solidFill>
                  <a:schemeClr val="accent3"/>
                </a:solidFill>
                <a:latin typeface="Helvetica" pitchFamily="2" charset="0"/>
              </a:rPr>
              <a:t>EXPERIENCE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505048-1579-1FE6-9E23-4441C032B154}"/>
              </a:ext>
            </a:extLst>
          </p:cNvPr>
          <p:cNvSpPr txBox="1"/>
          <p:nvPr/>
        </p:nvSpPr>
        <p:spPr>
          <a:xfrm>
            <a:off x="3388136" y="5229823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Prep resume and interview prep and/or apply to graduate school</a:t>
            </a:r>
            <a:endParaRPr lang="en-US" sz="1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25C0C2-5BE3-D382-A492-DD22E31FEE99}"/>
              </a:ext>
            </a:extLst>
          </p:cNvPr>
          <p:cNvSpPr txBox="1"/>
          <p:nvPr/>
        </p:nvSpPr>
        <p:spPr>
          <a:xfrm>
            <a:off x="7635291" y="4171005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Attend UNH career &amp; internship fair</a:t>
            </a:r>
            <a:endParaRPr lang="en-US" sz="1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004662-0258-C69B-D6B1-16D9B074A887}"/>
              </a:ext>
            </a:extLst>
          </p:cNvPr>
          <p:cNvSpPr txBox="1"/>
          <p:nvPr/>
        </p:nvSpPr>
        <p:spPr>
          <a:xfrm>
            <a:off x="7555078" y="5221793"/>
            <a:ext cx="2417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Interview / review / </a:t>
            </a:r>
          </a:p>
          <a:p>
            <a:pPr algn="ctr"/>
            <a:r>
              <a:rPr lang="en-US" sz="1200" dirty="0"/>
              <a:t>accept job offers</a:t>
            </a:r>
            <a:endParaRPr lang="en-US" sz="12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619459-C461-C4FE-0409-C5FD7AFAE775}"/>
              </a:ext>
            </a:extLst>
          </p:cNvPr>
          <p:cNvSpPr txBox="1"/>
          <p:nvPr/>
        </p:nvSpPr>
        <p:spPr>
          <a:xfrm>
            <a:off x="3384121" y="3091918"/>
            <a:ext cx="2288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Meet / check-in with both advisors early in the fall to make sure graduation requirements are set</a:t>
            </a:r>
            <a:endParaRPr lang="en-US" sz="1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DEA13D-B74E-0868-ABD2-ED0C898BD811}"/>
              </a:ext>
            </a:extLst>
          </p:cNvPr>
          <p:cNvSpPr txBox="1"/>
          <p:nvPr/>
        </p:nvSpPr>
        <p:spPr>
          <a:xfrm>
            <a:off x="5573880" y="5225809"/>
            <a:ext cx="2288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More job research and application submission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263477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821D1-C24C-6605-F717-ED863832E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18254-50F6-3CC7-7F11-272CCBCDD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008" y="365125"/>
            <a:ext cx="10515600" cy="1325563"/>
          </a:xfrm>
        </p:spPr>
        <p:txBody>
          <a:bodyPr/>
          <a:lstStyle/>
          <a:p>
            <a:r>
              <a:rPr lang="en-US"/>
              <a:t>COLA 401/401A/401T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52C323-D31E-3829-CB8E-0435767008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26265"/>
            <a:ext cx="10515600" cy="39497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Source Sans Pro" panose="020B0503030403020204" pitchFamily="34" charset="0"/>
              </a:rPr>
              <a:t>Extension of Orientation throughout the Fall semester- “how to college”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Source Sans Pro" panose="020B0503030403020204" pitchFamily="34" charset="0"/>
              </a:rPr>
              <a:t>Introduce students to  important campus resources including -CAPS, SHARPP, SAS, CFAR, and PACS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Source Sans Pro" panose="020B0503030403020204" pitchFamily="34" charset="0"/>
              </a:rPr>
              <a:t>Training on important student-based platforms- My Wildcat Success, WEBCAT, DEGREEWORKS, and CANVAS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Source Sans Pro" panose="020B0503030403020204" pitchFamily="34" charset="0"/>
              </a:rPr>
              <a:t>Every third week students will meet with department faculty and staff of their discipline to cover major specific matters if a declared major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Source Sans Pro" panose="020B0503030403020204" pitchFamily="34" charset="0"/>
              </a:rPr>
              <a:t>Community building through in-class activities  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ea typeface="Times New Roman" panose="02020603050405020304" pitchFamily="18" charset="0"/>
              </a:rPr>
              <a:t>If an undeclared student: Provides an overview of academics at UNH – presentations from all five college divisions, major declaration requirements, and more (COLA 401 only)</a:t>
            </a:r>
            <a:endParaRPr lang="en-US" dirty="0">
              <a:ea typeface="Calibri" panose="020F0502020204030204" pitchFamily="34" charset="0"/>
            </a:endParaRPr>
          </a:p>
          <a:p>
            <a:pPr>
              <a:lnSpc>
                <a:spcPts val="264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ts val="264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ts val="264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>
              <a:lnSpc>
                <a:spcPts val="2640"/>
              </a:lnSpc>
              <a:spcBef>
                <a:spcPts val="0"/>
              </a:spcBef>
            </a:pPr>
            <a:endParaRPr lang="en-US" dirty="0">
              <a:ea typeface="Source Sans Pro" panose="020B0503030403020204" pitchFamily="34" charset="0"/>
            </a:endParaRPr>
          </a:p>
          <a:p>
            <a:pPr marL="0" indent="0">
              <a:lnSpc>
                <a:spcPts val="2640"/>
              </a:lnSpc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293962"/>
      </p:ext>
    </p:extLst>
  </p:cSld>
  <p:clrMapOvr>
    <a:masterClrMapping/>
  </p:clrMapOvr>
</p:sld>
</file>

<file path=ppt/theme/theme1.xml><?xml version="1.0" encoding="utf-8"?>
<a:theme xmlns:a="http://schemas.openxmlformats.org/drawingml/2006/main" name="1_UNH Theme Light">
  <a:themeElements>
    <a:clrScheme name="UNH Theme Light">
      <a:dk1>
        <a:srgbClr val="001B43"/>
      </a:dk1>
      <a:lt1>
        <a:srgbClr val="FFFFFF"/>
      </a:lt1>
      <a:dk2>
        <a:srgbClr val="F8F5EC"/>
      </a:dk2>
      <a:lt2>
        <a:srgbClr val="68615F"/>
      </a:lt2>
      <a:accent1>
        <a:srgbClr val="004F9D"/>
      </a:accent1>
      <a:accent2>
        <a:srgbClr val="CBDB3A"/>
      </a:accent2>
      <a:accent3>
        <a:srgbClr val="008638"/>
      </a:accent3>
      <a:accent4>
        <a:srgbClr val="001B43"/>
      </a:accent4>
      <a:accent5>
        <a:srgbClr val="FFFFFF"/>
      </a:accent5>
      <a:accent6>
        <a:srgbClr val="F5F3EC"/>
      </a:accent6>
      <a:hlink>
        <a:srgbClr val="004F9D"/>
      </a:hlink>
      <a:folHlink>
        <a:srgbClr val="01326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UNH Orientation Student presentation slides.potx  -  AutoRecovered" id="{CA65EE1F-61FF-41DE-80BD-A05F28947D26}" vid="{03E41D01-EB1D-4554-8FDA-189245F31C39}"/>
    </a:ext>
  </a:extLst>
</a:theme>
</file>

<file path=ppt/theme/theme2.xml><?xml version="1.0" encoding="utf-8"?>
<a:theme xmlns:a="http://schemas.openxmlformats.org/drawingml/2006/main" name="2_UNH Theme Light with Patterns">
  <a:themeElements>
    <a:clrScheme name="UNH Theme Light">
      <a:dk1>
        <a:srgbClr val="001B43"/>
      </a:dk1>
      <a:lt1>
        <a:srgbClr val="FFFFFF"/>
      </a:lt1>
      <a:dk2>
        <a:srgbClr val="F8F5EC"/>
      </a:dk2>
      <a:lt2>
        <a:srgbClr val="68615F"/>
      </a:lt2>
      <a:accent1>
        <a:srgbClr val="004F9D"/>
      </a:accent1>
      <a:accent2>
        <a:srgbClr val="CBDB3A"/>
      </a:accent2>
      <a:accent3>
        <a:srgbClr val="008638"/>
      </a:accent3>
      <a:accent4>
        <a:srgbClr val="001B43"/>
      </a:accent4>
      <a:accent5>
        <a:srgbClr val="FFFFFF"/>
      </a:accent5>
      <a:accent6>
        <a:srgbClr val="F5F3EC"/>
      </a:accent6>
      <a:hlink>
        <a:srgbClr val="004F9D"/>
      </a:hlink>
      <a:folHlink>
        <a:srgbClr val="01326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UNH Orientation Student presentation slides.potx  -  AutoRecovered" id="{CA65EE1F-61FF-41DE-80BD-A05F28947D26}" vid="{227CA11C-3587-4543-912F-6F3EB8EDE889}"/>
    </a:ext>
  </a:extLst>
</a:theme>
</file>

<file path=ppt/theme/theme3.xml><?xml version="1.0" encoding="utf-8"?>
<a:theme xmlns:a="http://schemas.openxmlformats.org/drawingml/2006/main" name="3_UNH Theme Dark">
  <a:themeElements>
    <a:clrScheme name="UNH Theme Dark">
      <a:dk1>
        <a:srgbClr val="001B43"/>
      </a:dk1>
      <a:lt1>
        <a:srgbClr val="FFFFFF"/>
      </a:lt1>
      <a:dk2>
        <a:srgbClr val="F8F5EC"/>
      </a:dk2>
      <a:lt2>
        <a:srgbClr val="68615F"/>
      </a:lt2>
      <a:accent1>
        <a:srgbClr val="4C9BD5"/>
      </a:accent1>
      <a:accent2>
        <a:srgbClr val="CBDB3A"/>
      </a:accent2>
      <a:accent3>
        <a:srgbClr val="008638"/>
      </a:accent3>
      <a:accent4>
        <a:srgbClr val="004F9D"/>
      </a:accent4>
      <a:accent5>
        <a:srgbClr val="FFFFFF"/>
      </a:accent5>
      <a:accent6>
        <a:srgbClr val="F5F3EC"/>
      </a:accent6>
      <a:hlink>
        <a:srgbClr val="CBDB2A"/>
      </a:hlink>
      <a:folHlink>
        <a:srgbClr val="B8C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UNH Orientation Student presentation slides.potx  -  AutoRecovered" id="{CA65EE1F-61FF-41DE-80BD-A05F28947D26}" vid="{B8399E6E-F3BB-4422-8131-0099C1B46C2F}"/>
    </a:ext>
  </a:extLst>
</a:theme>
</file>

<file path=ppt/theme/theme4.xml><?xml version="1.0" encoding="utf-8"?>
<a:theme xmlns:a="http://schemas.openxmlformats.org/drawingml/2006/main" name="4_UNH Theme Image Backgrounds">
  <a:themeElements>
    <a:clrScheme name="UNH Theme Dark">
      <a:dk1>
        <a:srgbClr val="001B43"/>
      </a:dk1>
      <a:lt1>
        <a:srgbClr val="FFFFFF"/>
      </a:lt1>
      <a:dk2>
        <a:srgbClr val="F8F5EC"/>
      </a:dk2>
      <a:lt2>
        <a:srgbClr val="68615F"/>
      </a:lt2>
      <a:accent1>
        <a:srgbClr val="004F9D"/>
      </a:accent1>
      <a:accent2>
        <a:srgbClr val="CBDB3A"/>
      </a:accent2>
      <a:accent3>
        <a:srgbClr val="008638"/>
      </a:accent3>
      <a:accent4>
        <a:srgbClr val="001B43"/>
      </a:accent4>
      <a:accent5>
        <a:srgbClr val="FFFFFF"/>
      </a:accent5>
      <a:accent6>
        <a:srgbClr val="F5F3EC"/>
      </a:accent6>
      <a:hlink>
        <a:srgbClr val="004F9D"/>
      </a:hlink>
      <a:folHlink>
        <a:srgbClr val="01326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UNH Orientation Student presentation slides.potx  -  AutoRecovered" id="{CA65EE1F-61FF-41DE-80BD-A05F28947D26}" vid="{0B555945-9083-4733-B8EB-0338FB1E17E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64891b-fa03-4fb1-a092-31ef8f540ecb">
      <Terms xmlns="http://schemas.microsoft.com/office/infopath/2007/PartnerControls"/>
    </lcf76f155ced4ddcb4097134ff3c332f>
    <TaxCatchAll xmlns="5550a5bc-a596-4b67-9c99-647c66ecfdd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E6CC1808C4BD42BF29501F7CA1A6AC" ma:contentTypeVersion="16" ma:contentTypeDescription="Create a new document." ma:contentTypeScope="" ma:versionID="046b37cdd147fcf2f561e779ac8a7e75">
  <xsd:schema xmlns:xsd="http://www.w3.org/2001/XMLSchema" xmlns:xs="http://www.w3.org/2001/XMLSchema" xmlns:p="http://schemas.microsoft.com/office/2006/metadata/properties" xmlns:ns2="2a64891b-fa03-4fb1-a092-31ef8f540ecb" xmlns:ns3="5550a5bc-a596-4b67-9c99-647c66ecfdd3" targetNamespace="http://schemas.microsoft.com/office/2006/metadata/properties" ma:root="true" ma:fieldsID="beebf273cfdfc499690f50b9a879cbbd" ns2:_="" ns3:_="">
    <xsd:import namespace="2a64891b-fa03-4fb1-a092-31ef8f540ecb"/>
    <xsd:import namespace="5550a5bc-a596-4b67-9c99-647c66ecfd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64891b-fa03-4fb1-a092-31ef8f540e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0a5bc-a596-4b67-9c99-647c66ecfdd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284d46a-abc1-40d2-aabf-2fc1df0342af}" ma:internalName="TaxCatchAll" ma:showField="CatchAllData" ma:web="5550a5bc-a596-4b67-9c99-647c66ecfd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89B17A-7C08-4F49-9953-07D91B62A1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E73C21-6ADD-4124-93D1-8C39AC2300D1}">
  <ds:schemaRefs>
    <ds:schemaRef ds:uri="http://schemas.microsoft.com/office/2006/metadata/properties"/>
    <ds:schemaRef ds:uri="2a64891b-fa03-4fb1-a092-31ef8f540ecb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5550a5bc-a596-4b67-9c99-647c66ecfdd3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927CA01-69C4-4027-BD79-67B4F52351B3}">
  <ds:schemaRefs>
    <ds:schemaRef ds:uri="2a64891b-fa03-4fb1-a092-31ef8f540ecb"/>
    <ds:schemaRef ds:uri="5550a5bc-a596-4b67-9c99-647c66ecfdd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1_UNH Theme Light</Template>
  <TotalTime>33</TotalTime>
  <Words>677</Words>
  <Application>Microsoft Office PowerPoint</Application>
  <PresentationFormat>Widescreen</PresentationFormat>
  <Paragraphs>181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Aptos</vt:lpstr>
      <vt:lpstr>Arial</vt:lpstr>
      <vt:lpstr>Calibri</vt:lpstr>
      <vt:lpstr>Helvetica</vt:lpstr>
      <vt:lpstr>Helvetica Light</vt:lpstr>
      <vt:lpstr>Source Sans Pro</vt:lpstr>
      <vt:lpstr>Times New Roman</vt:lpstr>
      <vt:lpstr>1_UNH Theme Light</vt:lpstr>
      <vt:lpstr>2_UNH Theme Light with Patterns</vt:lpstr>
      <vt:lpstr>3_UNH Theme Dark</vt:lpstr>
      <vt:lpstr>4_UNH Theme Image Backgrounds</vt:lpstr>
      <vt:lpstr>College of Liberal Arts Parent Session</vt:lpstr>
      <vt:lpstr>Introduction</vt:lpstr>
      <vt:lpstr>What to expect in the parent session?</vt:lpstr>
      <vt:lpstr>Sample Four-Year Pathway</vt:lpstr>
      <vt:lpstr>Freshman Year</vt:lpstr>
      <vt:lpstr>Sophomore Year</vt:lpstr>
      <vt:lpstr>Junior Year</vt:lpstr>
      <vt:lpstr>Senior Year</vt:lpstr>
      <vt:lpstr>COLA 401/401A/401T</vt:lpstr>
      <vt:lpstr>Resources</vt:lpstr>
      <vt:lpstr>Resources Continued</vt:lpstr>
      <vt:lpstr>Resources Continued</vt:lpstr>
      <vt:lpstr>Access to  these slides?</vt:lpstr>
      <vt:lpstr>QR code  to access:</vt:lpstr>
      <vt:lpstr>PowerPoint Presentation</vt:lpstr>
      <vt:lpstr>PP QR and email contact: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Lindsay Main</dc:creator>
  <cp:lastModifiedBy>Jenni Cook</cp:lastModifiedBy>
  <cp:revision>6</cp:revision>
  <dcterms:created xsi:type="dcterms:W3CDTF">2026-05-24T12:34:04Z</dcterms:created>
  <dcterms:modified xsi:type="dcterms:W3CDTF">2026-06-03T14:32:19Z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0x01010045E6CC1808C4BD42BF29501F7CA1A6AC</vt:lpwstr>
  </property>
  <property fmtid="{D5CDD505-2E9C-101B-9397-08002B2CF9AE}" pid="3" name="MediaServiceImageTags">
    <vt:lpwstr/>
  </property>
</Properties>
</file>